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81" r:id="rId5"/>
    <p:sldId id="267" r:id="rId6"/>
    <p:sldId id="260" r:id="rId7"/>
    <p:sldId id="271" r:id="rId8"/>
    <p:sldId id="273" r:id="rId9"/>
    <p:sldId id="274" r:id="rId10"/>
    <p:sldId id="275" r:id="rId11"/>
    <p:sldId id="269" r:id="rId12"/>
    <p:sldId id="270" r:id="rId13"/>
    <p:sldId id="276" r:id="rId14"/>
    <p:sldId id="262" r:id="rId15"/>
    <p:sldId id="263" r:id="rId16"/>
    <p:sldId id="264" r:id="rId17"/>
    <p:sldId id="277" r:id="rId18"/>
    <p:sldId id="278" r:id="rId19"/>
    <p:sldId id="279" r:id="rId20"/>
    <p:sldId id="280" r:id="rId21"/>
    <p:sldId id="266" r:id="rId22"/>
    <p:sldId id="26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5102C"/>
    <a:srgbClr val="AFAAB9"/>
    <a:srgbClr val="71758A"/>
    <a:srgbClr val="D4EBD8"/>
    <a:srgbClr val="3B5D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66" autoAdjust="0"/>
    <p:restoredTop sz="94940" autoAdjust="0"/>
  </p:normalViewPr>
  <p:slideViewPr>
    <p:cSldViewPr snapToGrid="0">
      <p:cViewPr varScale="1">
        <p:scale>
          <a:sx n="78" d="100"/>
          <a:sy n="78" d="100"/>
        </p:scale>
        <p:origin x="81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A picture containing computer&#10;&#10;Description automatically generated">
            <a:extLst>
              <a:ext uri="{FF2B5EF4-FFF2-40B4-BE49-F238E27FC236}">
                <a16:creationId xmlns:a16="http://schemas.microsoft.com/office/drawing/2014/main" id="{7C2544A3-15A8-6276-0EF4-834C72E5CD0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61118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A9CB-EA19-2393-BF51-26E7F2352C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A29783-5D87-872F-CAFD-AB55F8755C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D05066-0C5F-10FD-4732-990408379240}"/>
              </a:ext>
            </a:extLst>
          </p:cNvPr>
          <p:cNvSpPr>
            <a:spLocks noGrp="1"/>
          </p:cNvSpPr>
          <p:nvPr>
            <p:ph type="dt" sz="half" idx="10"/>
          </p:nvPr>
        </p:nvSpPr>
        <p:spPr/>
        <p:txBody>
          <a:bodyPr/>
          <a:lstStyle/>
          <a:p>
            <a:fld id="{8E202018-9FCD-4D25-B6CE-F2EE6554B948}" type="datetimeFigureOut">
              <a:rPr lang="en-GB" smtClean="0"/>
              <a:t>26/08/2024</a:t>
            </a:fld>
            <a:endParaRPr lang="en-GB"/>
          </a:p>
        </p:txBody>
      </p:sp>
      <p:sp>
        <p:nvSpPr>
          <p:cNvPr id="5" name="Footer Placeholder 4">
            <a:extLst>
              <a:ext uri="{FF2B5EF4-FFF2-40B4-BE49-F238E27FC236}">
                <a16:creationId xmlns:a16="http://schemas.microsoft.com/office/drawing/2014/main" id="{13A0B538-C4AD-1054-4F47-764801D07D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A317CC-9EF1-8073-3DEB-C5C7EA495B7A}"/>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411921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55309-23B4-3FB1-A899-9932B6216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EC846A-535B-C8A0-F5CA-2FAC0413AD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176679-D4C2-F46B-DCF3-2251FEF147C5}"/>
              </a:ext>
            </a:extLst>
          </p:cNvPr>
          <p:cNvSpPr>
            <a:spLocks noGrp="1"/>
          </p:cNvSpPr>
          <p:nvPr>
            <p:ph type="dt" sz="half" idx="10"/>
          </p:nvPr>
        </p:nvSpPr>
        <p:spPr/>
        <p:txBody>
          <a:bodyPr/>
          <a:lstStyle/>
          <a:p>
            <a:fld id="{8E202018-9FCD-4D25-B6CE-F2EE6554B948}" type="datetimeFigureOut">
              <a:rPr lang="en-GB" smtClean="0"/>
              <a:t>26/08/2024</a:t>
            </a:fld>
            <a:endParaRPr lang="en-GB"/>
          </a:p>
        </p:txBody>
      </p:sp>
      <p:sp>
        <p:nvSpPr>
          <p:cNvPr id="5" name="Footer Placeholder 4">
            <a:extLst>
              <a:ext uri="{FF2B5EF4-FFF2-40B4-BE49-F238E27FC236}">
                <a16:creationId xmlns:a16="http://schemas.microsoft.com/office/drawing/2014/main" id="{BA18B2AE-FB27-C6BC-15F6-84B106995F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C25CC4-38E9-98A1-F885-2B6A6D457D73}"/>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2756934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964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5E8AA0-71CA-8ABC-3158-C76E10F8B6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8" name="Group 7">
            <a:extLst>
              <a:ext uri="{FF2B5EF4-FFF2-40B4-BE49-F238E27FC236}">
                <a16:creationId xmlns:a16="http://schemas.microsoft.com/office/drawing/2014/main" id="{0E65F77D-830B-4587-6179-EAEFDB59DA9F}"/>
              </a:ext>
            </a:extLst>
          </p:cNvPr>
          <p:cNvGrpSpPr/>
          <p:nvPr userDrawn="1"/>
        </p:nvGrpSpPr>
        <p:grpSpPr>
          <a:xfrm>
            <a:off x="9865635" y="6420365"/>
            <a:ext cx="2243886" cy="375289"/>
            <a:chOff x="10212759" y="6518571"/>
            <a:chExt cx="1842973" cy="313399"/>
          </a:xfrm>
        </p:grpSpPr>
        <p:pic>
          <p:nvPicPr>
            <p:cNvPr id="9" name="Picture 8">
              <a:extLst>
                <a:ext uri="{FF2B5EF4-FFF2-40B4-BE49-F238E27FC236}">
                  <a16:creationId xmlns:a16="http://schemas.microsoft.com/office/drawing/2014/main" id="{5EF7F4F5-4091-F7DF-B5D7-27F2CF09B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0" name="Rectangle 9">
              <a:extLst>
                <a:ext uri="{FF2B5EF4-FFF2-40B4-BE49-F238E27FC236}">
                  <a16:creationId xmlns:a16="http://schemas.microsoft.com/office/drawing/2014/main" id="{65D479FE-F2A7-1259-E9F7-5B06988F5483}"/>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Picture 10">
            <a:extLst>
              <a:ext uri="{FF2B5EF4-FFF2-40B4-BE49-F238E27FC236}">
                <a16:creationId xmlns:a16="http://schemas.microsoft.com/office/drawing/2014/main" id="{FD3E0E5C-9845-273F-56DA-9B3EDBB349D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2" name="Picture 11">
            <a:extLst>
              <a:ext uri="{FF2B5EF4-FFF2-40B4-BE49-F238E27FC236}">
                <a16:creationId xmlns:a16="http://schemas.microsoft.com/office/drawing/2014/main" id="{8526341B-E791-8397-013A-AE21E4F2B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369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38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2F81F2-6943-BD2A-4FF4-E7B5E1C42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110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76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Placeholder 14">
            <a:extLst>
              <a:ext uri="{FF2B5EF4-FFF2-40B4-BE49-F238E27FC236}">
                <a16:creationId xmlns:a16="http://schemas.microsoft.com/office/drawing/2014/main" id="{2E4B68A4-8690-EBA2-0E25-8D52163C04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2667000" y="-2667000"/>
            <a:ext cx="6858000" cy="12192000"/>
          </a:xfrm>
          <a:prstGeom prst="rect">
            <a:avLst/>
          </a:prstGeom>
        </p:spPr>
      </p:pic>
    </p:spTree>
    <p:extLst>
      <p:ext uri="{BB962C8B-B14F-4D97-AF65-F5344CB8AC3E}">
        <p14:creationId xmlns:p14="http://schemas.microsoft.com/office/powerpoint/2010/main" val="21358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28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674B4E-3A36-AE80-F596-88EAFA8D99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462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628D0-6D27-3A22-3CBC-5435A86BDB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8248BE-D040-3D21-3A61-EE22584BB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681DDF-7CC1-D788-F48E-8EBA8012A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02018-9FCD-4D25-B6CE-F2EE6554B948}" type="datetimeFigureOut">
              <a:rPr lang="en-GB" smtClean="0"/>
              <a:t>26/08/2024</a:t>
            </a:fld>
            <a:endParaRPr lang="en-GB"/>
          </a:p>
        </p:txBody>
      </p:sp>
      <p:sp>
        <p:nvSpPr>
          <p:cNvPr id="5" name="Footer Placeholder 4">
            <a:extLst>
              <a:ext uri="{FF2B5EF4-FFF2-40B4-BE49-F238E27FC236}">
                <a16:creationId xmlns:a16="http://schemas.microsoft.com/office/drawing/2014/main" id="{F8EAD2C6-7BBE-418E-D4F1-DD5A8D5A03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B36D678-3C77-7F4A-530D-35BE9C7A2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5F92F-5455-4825-B5D5-E4B9DF796AE3}" type="slidenum">
              <a:rPr lang="en-GB" smtClean="0"/>
              <a:t>‹#›</a:t>
            </a:fld>
            <a:endParaRPr lang="en-GB"/>
          </a:p>
        </p:txBody>
      </p:sp>
    </p:spTree>
    <p:extLst>
      <p:ext uri="{BB962C8B-B14F-4D97-AF65-F5344CB8AC3E}">
        <p14:creationId xmlns:p14="http://schemas.microsoft.com/office/powerpoint/2010/main" val="341720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jpeg"/><Relationship Id="rId1" Type="http://schemas.openxmlformats.org/officeDocument/2006/relationships/slideLayout" Target="../slideLayouts/slideLayout6.xml"/><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jpeg"/><Relationship Id="rId1" Type="http://schemas.openxmlformats.org/officeDocument/2006/relationships/slideLayout" Target="../slideLayouts/slideLayout6.xml"/><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8.svg"/><Relationship Id="rId7"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4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8.svg"/><Relationship Id="rId7" Type="http://schemas.openxmlformats.org/officeDocument/2006/relationships/image" Target="../media/image44.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eg"/><Relationship Id="rId1" Type="http://schemas.openxmlformats.org/officeDocument/2006/relationships/slideLayout" Target="../slideLayouts/slideLayout4.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ABB8D-A9B1-BF5E-8E51-DAC64CE57FBB}"/>
              </a:ext>
            </a:extLst>
          </p:cNvPr>
          <p:cNvSpPr txBox="1"/>
          <p:nvPr/>
        </p:nvSpPr>
        <p:spPr>
          <a:xfrm>
            <a:off x="3367314" y="1995047"/>
            <a:ext cx="5457372" cy="1938992"/>
          </a:xfrm>
          <a:prstGeom prst="rect">
            <a:avLst/>
          </a:prstGeom>
          <a:noFill/>
        </p:spPr>
        <p:txBody>
          <a:bodyPr wrap="square">
            <a:spAutoFit/>
          </a:bodyPr>
          <a:lstStyle/>
          <a:p>
            <a:pPr algn="ctr"/>
            <a:r>
              <a:rPr lang="en-US" sz="6000" b="1" dirty="0">
                <a:effectLst/>
                <a:latin typeface="Neue Machina" panose="00000500000000000000" pitchFamily="50" charset="0"/>
                <a:ea typeface="Calibri" panose="020F0502020204030204" pitchFamily="34" charset="0"/>
              </a:rPr>
              <a:t>Capstone</a:t>
            </a:r>
            <a:br>
              <a:rPr lang="en-US" sz="6000" b="1" dirty="0">
                <a:effectLst/>
                <a:latin typeface="Neue Machina" panose="00000500000000000000" pitchFamily="50" charset="0"/>
                <a:ea typeface="Calibri" panose="020F0502020204030204" pitchFamily="34" charset="0"/>
              </a:rPr>
            </a:br>
            <a:r>
              <a:rPr lang="en-US" sz="6000" b="1" dirty="0">
                <a:effectLst/>
                <a:latin typeface="Neue Machina" panose="00000500000000000000" pitchFamily="50" charset="0"/>
                <a:ea typeface="Calibri" panose="020F0502020204030204" pitchFamily="34" charset="0"/>
              </a:rPr>
              <a:t>Project</a:t>
            </a:r>
            <a:endParaRPr lang="en-GB" sz="6000" b="1" dirty="0">
              <a:latin typeface="Neue Machina" panose="00000500000000000000" pitchFamily="50" charset="0"/>
            </a:endParaRPr>
          </a:p>
        </p:txBody>
      </p:sp>
      <p:pic>
        <p:nvPicPr>
          <p:cNvPr id="3" name="Graphic 2">
            <a:extLst>
              <a:ext uri="{FF2B5EF4-FFF2-40B4-BE49-F238E27FC236}">
                <a16:creationId xmlns:a16="http://schemas.microsoft.com/office/drawing/2014/main" id="{C8FE0234-23EC-7806-340E-632A55BD404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2401383" cy="902227"/>
          </a:xfrm>
          <a:prstGeom prst="rect">
            <a:avLst/>
          </a:prstGeom>
        </p:spPr>
      </p:pic>
      <p:sp>
        <p:nvSpPr>
          <p:cNvPr id="2" name="TextBox 1">
            <a:extLst>
              <a:ext uri="{FF2B5EF4-FFF2-40B4-BE49-F238E27FC236}">
                <a16:creationId xmlns:a16="http://schemas.microsoft.com/office/drawing/2014/main" id="{F8042B7A-5D88-A2A4-D440-BC5633744318}"/>
              </a:ext>
            </a:extLst>
          </p:cNvPr>
          <p:cNvSpPr txBox="1"/>
          <p:nvPr/>
        </p:nvSpPr>
        <p:spPr>
          <a:xfrm>
            <a:off x="7423355" y="5899355"/>
            <a:ext cx="2290916" cy="369332"/>
          </a:xfrm>
          <a:prstGeom prst="rect">
            <a:avLst/>
          </a:prstGeom>
          <a:noFill/>
        </p:spPr>
        <p:txBody>
          <a:bodyPr wrap="square" rtlCol="0">
            <a:spAutoFit/>
          </a:bodyPr>
          <a:lstStyle/>
          <a:p>
            <a:r>
              <a:rPr lang="en-US" dirty="0"/>
              <a:t>By Ragavendran G</a:t>
            </a:r>
          </a:p>
        </p:txBody>
      </p:sp>
    </p:spTree>
    <p:extLst>
      <p:ext uri="{BB962C8B-B14F-4D97-AF65-F5344CB8AC3E}">
        <p14:creationId xmlns:p14="http://schemas.microsoft.com/office/powerpoint/2010/main" val="89247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1421C8-8710-4BD4-4F97-DBEBDC45F2E5}"/>
              </a:ext>
            </a:extLst>
          </p:cNvPr>
          <p:cNvSpPr/>
          <p:nvPr/>
        </p:nvSpPr>
        <p:spPr>
          <a:xfrm>
            <a:off x="-10347"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Graphic 2">
            <a:extLst>
              <a:ext uri="{FF2B5EF4-FFF2-40B4-BE49-F238E27FC236}">
                <a16:creationId xmlns:a16="http://schemas.microsoft.com/office/drawing/2014/main" id="{670B435F-8BC0-8A7B-6294-85CE9B84AFC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4" name="Straight Connector 3">
            <a:extLst>
              <a:ext uri="{FF2B5EF4-FFF2-40B4-BE49-F238E27FC236}">
                <a16:creationId xmlns:a16="http://schemas.microsoft.com/office/drawing/2014/main" id="{822FF82F-5501-977F-6AAC-5D63218C99A4}"/>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2469B65F-FDFD-0205-B5FE-CBA6AFDE8E56}"/>
              </a:ext>
            </a:extLst>
          </p:cNvPr>
          <p:cNvSpPr>
            <a:spLocks noChangeArrowheads="1"/>
          </p:cNvSpPr>
          <p:nvPr/>
        </p:nvSpPr>
        <p:spPr bwMode="auto">
          <a:xfrm>
            <a:off x="275027" y="984007"/>
            <a:ext cx="65321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b="1" dirty="0">
                <a:solidFill>
                  <a:schemeClr val="bg1"/>
                </a:solidFill>
                <a:latin typeface="Arial" panose="020B0604020202020204" pitchFamily="34" charset="0"/>
                <a:cs typeface="Arial" panose="020B0604020202020204" pitchFamily="34" charset="0"/>
              </a:rPr>
              <a:t>Class Diagram</a:t>
            </a:r>
            <a:r>
              <a:rPr lang="en-IN" b="1" dirty="0">
                <a:solidFill>
                  <a:schemeClr val="bg1"/>
                </a:solidFill>
                <a:latin typeface="Arial" panose="020B0604020202020204" pitchFamily="34" charset="0"/>
                <a:cs typeface="Arial" panose="020B0604020202020204" pitchFamily="34" charset="0"/>
              </a:rPr>
              <a:t> </a:t>
            </a:r>
            <a:endParaRPr kumimoji="0" lang="en-US" altLang="en-US"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8" name="Rectangle 2">
            <a:extLst>
              <a:ext uri="{FF2B5EF4-FFF2-40B4-BE49-F238E27FC236}">
                <a16:creationId xmlns:a16="http://schemas.microsoft.com/office/drawing/2014/main" id="{BBB82E58-3ABB-8F7B-98CE-7280213D3DA2}"/>
              </a:ext>
            </a:extLst>
          </p:cNvPr>
          <p:cNvSpPr>
            <a:spLocks noChangeArrowheads="1"/>
          </p:cNvSpPr>
          <p:nvPr/>
        </p:nvSpPr>
        <p:spPr bwMode="auto">
          <a:xfrm>
            <a:off x="275027" y="3593403"/>
            <a:ext cx="11621252" cy="8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tabLst/>
            </a:pPr>
            <a:endParaRPr kumimoji="0" lang="en-US" altLang="en-US" sz="170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170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pic>
        <p:nvPicPr>
          <p:cNvPr id="7" name="Picture 6" descr="A diagram of a product&#10;&#10;Description automatically generated">
            <a:extLst>
              <a:ext uri="{FF2B5EF4-FFF2-40B4-BE49-F238E27FC236}">
                <a16:creationId xmlns:a16="http://schemas.microsoft.com/office/drawing/2014/main" id="{E51250D5-8B7F-4E5A-DC01-7D2A58F4C7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106" y="1435120"/>
            <a:ext cx="10143241" cy="5083533"/>
          </a:xfrm>
          <a:prstGeom prst="rect">
            <a:avLst/>
          </a:prstGeom>
        </p:spPr>
      </p:pic>
    </p:spTree>
    <p:extLst>
      <p:ext uri="{BB962C8B-B14F-4D97-AF65-F5344CB8AC3E}">
        <p14:creationId xmlns:p14="http://schemas.microsoft.com/office/powerpoint/2010/main" val="1388069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6" descr="A low angle view of a building&#10;&#10;Description automatically generated with medium confidence">
            <a:extLst>
              <a:ext uri="{FF2B5EF4-FFF2-40B4-BE49-F238E27FC236}">
                <a16:creationId xmlns:a16="http://schemas.microsoft.com/office/drawing/2014/main" id="{1E6411A6-5A65-B82C-39BB-E725D4DB954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445" r="11960"/>
          <a:stretch/>
        </p:blipFill>
        <p:spPr>
          <a:xfrm>
            <a:off x="7705638" y="0"/>
            <a:ext cx="4486361" cy="6858000"/>
          </a:xfrm>
          <a:prstGeom prst="rect">
            <a:avLst/>
          </a:prstGeom>
        </p:spPr>
      </p:pic>
      <p:pic>
        <p:nvPicPr>
          <p:cNvPr id="12" name="Graphic 11">
            <a:extLst>
              <a:ext uri="{FF2B5EF4-FFF2-40B4-BE49-F238E27FC236}">
                <a16:creationId xmlns:a16="http://schemas.microsoft.com/office/drawing/2014/main" id="{11DE55D0-5426-03C8-6785-3FDD8DF7026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7" y="0"/>
            <a:ext cx="2401377" cy="902226"/>
          </a:xfrm>
          <a:prstGeom prst="rect">
            <a:avLst/>
          </a:prstGeom>
        </p:spPr>
      </p:pic>
      <p:cxnSp>
        <p:nvCxnSpPr>
          <p:cNvPr id="14" name="Straight Connector 13">
            <a:extLst>
              <a:ext uri="{FF2B5EF4-FFF2-40B4-BE49-F238E27FC236}">
                <a16:creationId xmlns:a16="http://schemas.microsoft.com/office/drawing/2014/main" id="{D3ADE854-0644-F543-CEE1-77FCBDE8E201}"/>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81D9C45B-6F7F-5E7F-D999-00F4BE063821}"/>
              </a:ext>
            </a:extLst>
          </p:cNvPr>
          <p:cNvSpPr txBox="1"/>
          <p:nvPr/>
        </p:nvSpPr>
        <p:spPr>
          <a:xfrm>
            <a:off x="99391" y="1482313"/>
            <a:ext cx="7504044" cy="2215991"/>
          </a:xfrm>
          <a:prstGeom prst="rect">
            <a:avLst/>
          </a:prstGeom>
          <a:noFill/>
        </p:spPr>
        <p:txBody>
          <a:bodyPr wrap="square" rtlCol="0">
            <a:spAutoFit/>
          </a:bodyPr>
          <a:lstStyle/>
          <a:p>
            <a:r>
              <a:rPr lang="en-US" b="1" dirty="0"/>
              <a:t>Customer</a:t>
            </a:r>
            <a:r>
              <a:rPr lang="en-US" dirty="0"/>
              <a:t>: </a:t>
            </a:r>
            <a:r>
              <a:rPr lang="en-US" sz="1700" dirty="0"/>
              <a:t>Manages user-specific data and links to their cart and order.</a:t>
            </a:r>
          </a:p>
          <a:p>
            <a:r>
              <a:rPr lang="en-US" sz="1700" b="1" dirty="0"/>
              <a:t>Product: </a:t>
            </a:r>
            <a:r>
              <a:rPr lang="en-US" sz="1700" dirty="0"/>
              <a:t>Stores details about items available for purchase.</a:t>
            </a:r>
          </a:p>
          <a:p>
            <a:r>
              <a:rPr lang="en-US" sz="1700" b="1" dirty="0"/>
              <a:t>Cart: </a:t>
            </a:r>
            <a:r>
              <a:rPr lang="en-US" sz="1700" dirty="0"/>
              <a:t>Manages items a customer intends to buy and links to the customer.</a:t>
            </a:r>
          </a:p>
          <a:p>
            <a:r>
              <a:rPr lang="en-US" sz="1700" b="1" dirty="0"/>
              <a:t>Line Item</a:t>
            </a:r>
            <a:r>
              <a:rPr lang="en-US" sz="1700" dirty="0"/>
              <a:t>: Represents individual items within a cart, including details like quantity and price.</a:t>
            </a:r>
          </a:p>
          <a:p>
            <a:r>
              <a:rPr lang="en-US" sz="1700" b="1" dirty="0"/>
              <a:t>Order: </a:t>
            </a:r>
            <a:r>
              <a:rPr lang="en-US" sz="1700" dirty="0"/>
              <a:t>Represents completed transactions, aggregating line items into a final purchase.</a:t>
            </a:r>
          </a:p>
          <a:p>
            <a:r>
              <a:rPr lang="en-US" sz="1700" b="1" dirty="0"/>
              <a:t>LineItem1</a:t>
            </a:r>
            <a:r>
              <a:rPr lang="en-US" sz="1700" dirty="0"/>
              <a:t>: Similar to Line Item but used in the context of completed orders</a:t>
            </a:r>
            <a:r>
              <a:rPr lang="en-US" dirty="0"/>
              <a:t>.</a:t>
            </a:r>
          </a:p>
        </p:txBody>
      </p:sp>
      <p:sp>
        <p:nvSpPr>
          <p:cNvPr id="5" name="TextBox 4">
            <a:extLst>
              <a:ext uri="{FF2B5EF4-FFF2-40B4-BE49-F238E27FC236}">
                <a16:creationId xmlns:a16="http://schemas.microsoft.com/office/drawing/2014/main" id="{83967D34-427C-D5B4-5A0F-0B2B06D14DD7}"/>
              </a:ext>
            </a:extLst>
          </p:cNvPr>
          <p:cNvSpPr txBox="1"/>
          <p:nvPr/>
        </p:nvSpPr>
        <p:spPr>
          <a:xfrm>
            <a:off x="99391" y="3920400"/>
            <a:ext cx="7225748" cy="3170099"/>
          </a:xfrm>
          <a:prstGeom prst="rect">
            <a:avLst/>
          </a:prstGeom>
          <a:noFill/>
        </p:spPr>
        <p:txBody>
          <a:bodyPr wrap="square" rtlCol="0">
            <a:spAutoFit/>
          </a:bodyPr>
          <a:lstStyle/>
          <a:p>
            <a:r>
              <a:rPr lang="en-US" sz="2000" b="1" dirty="0"/>
              <a:t>Customer:</a:t>
            </a:r>
          </a:p>
          <a:p>
            <a:r>
              <a:rPr lang="en-US" b="1" dirty="0"/>
              <a:t>Relationships:</a:t>
            </a:r>
          </a:p>
          <a:p>
            <a:pPr marL="285750" indent="-285750">
              <a:buFont typeface="Arial" panose="020B0604020202020204" pitchFamily="34" charset="0"/>
              <a:buChar char="•"/>
            </a:pPr>
            <a:r>
              <a:rPr lang="en-US" sz="1700" dirty="0"/>
              <a:t>One-to-One with Cart: Each Customer has one Cart. This relationship is represented by @OneToOne with a @JoinColumn(name = "</a:t>
            </a:r>
            <a:r>
              <a:rPr lang="en-US" sz="1700" dirty="0" err="1"/>
              <a:t>customer_cart</a:t>
            </a:r>
            <a:r>
              <a:rPr lang="en-US" sz="1700" dirty="0"/>
              <a:t>") indicating the foreign key in the Cart table.</a:t>
            </a:r>
          </a:p>
          <a:p>
            <a:pPr marL="285750" indent="-285750">
              <a:buFont typeface="Arial" panose="020B0604020202020204" pitchFamily="34" charset="0"/>
              <a:buChar char="•"/>
            </a:pPr>
            <a:r>
              <a:rPr lang="en-US" sz="1700" dirty="0"/>
              <a:t>One-to-One with Order: Each Customer has one Order. This relationship is managed with @OneToOne(cascade = </a:t>
            </a:r>
            <a:r>
              <a:rPr lang="en-US" sz="1700" dirty="0" err="1"/>
              <a:t>CascadeType.ALL</a:t>
            </a:r>
            <a:r>
              <a:rPr lang="en-US" sz="1700" dirty="0"/>
              <a:t>), meaning operations on Customer will cascade to Order.</a:t>
            </a:r>
          </a:p>
          <a:p>
            <a:r>
              <a:rPr lang="en-US" b="1" dirty="0"/>
              <a:t>Purpose:</a:t>
            </a:r>
            <a:endParaRPr lang="en-US" sz="1700" b="1" dirty="0"/>
          </a:p>
          <a:p>
            <a:pPr marL="285750" indent="-285750">
              <a:buFont typeface="Arial" panose="020B0604020202020204" pitchFamily="34" charset="0"/>
              <a:buChar char="•"/>
            </a:pPr>
            <a:r>
              <a:rPr lang="en-US" sz="1700" dirty="0"/>
              <a:t>To store and manage customer-specific information</a:t>
            </a:r>
          </a:p>
          <a:p>
            <a:endParaRPr lang="en-US" dirty="0"/>
          </a:p>
        </p:txBody>
      </p:sp>
    </p:spTree>
    <p:extLst>
      <p:ext uri="{BB962C8B-B14F-4D97-AF65-F5344CB8AC3E}">
        <p14:creationId xmlns:p14="http://schemas.microsoft.com/office/powerpoint/2010/main" val="3533707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F95691A-9669-792A-06C4-2005F2028AB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6" name="Straight Connector 5">
            <a:extLst>
              <a:ext uri="{FF2B5EF4-FFF2-40B4-BE49-F238E27FC236}">
                <a16:creationId xmlns:a16="http://schemas.microsoft.com/office/drawing/2014/main" id="{E43100FC-054E-A053-A08F-35CDEFAC2A08}"/>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12" name="Picture Placeholder 6" descr="A person standing on a roof&#10;&#10;Description automatically generated with low confidence">
            <a:extLst>
              <a:ext uri="{FF2B5EF4-FFF2-40B4-BE49-F238E27FC236}">
                <a16:creationId xmlns:a16="http://schemas.microsoft.com/office/drawing/2014/main" id="{EDD7E996-EBDA-600B-6F4E-E7CCCABF86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3202" r="13372"/>
          <a:stretch/>
        </p:blipFill>
        <p:spPr>
          <a:xfrm>
            <a:off x="7715985" y="0"/>
            <a:ext cx="4476015" cy="6858000"/>
          </a:xfrm>
          <a:prstGeom prst="rect">
            <a:avLst/>
          </a:prstGeom>
          <a:ln>
            <a:noFill/>
          </a:ln>
        </p:spPr>
      </p:pic>
      <p:sp>
        <p:nvSpPr>
          <p:cNvPr id="2" name="TextBox 1">
            <a:extLst>
              <a:ext uri="{FF2B5EF4-FFF2-40B4-BE49-F238E27FC236}">
                <a16:creationId xmlns:a16="http://schemas.microsoft.com/office/drawing/2014/main" id="{6761FF80-33D6-3CCF-1266-AD8F645CB7F0}"/>
              </a:ext>
            </a:extLst>
          </p:cNvPr>
          <p:cNvSpPr txBox="1"/>
          <p:nvPr/>
        </p:nvSpPr>
        <p:spPr>
          <a:xfrm>
            <a:off x="169793" y="1333500"/>
            <a:ext cx="7546192" cy="2292935"/>
          </a:xfrm>
          <a:prstGeom prst="rect">
            <a:avLst/>
          </a:prstGeom>
          <a:noFill/>
        </p:spPr>
        <p:txBody>
          <a:bodyPr wrap="square" rtlCol="0">
            <a:spAutoFit/>
          </a:bodyPr>
          <a:lstStyle/>
          <a:p>
            <a:r>
              <a:rPr lang="en-US" sz="2000" b="1" dirty="0"/>
              <a:t>Product:</a:t>
            </a:r>
          </a:p>
          <a:p>
            <a:r>
              <a:rPr lang="en-US" b="1" dirty="0"/>
              <a:t>Relationships:</a:t>
            </a:r>
            <a:endParaRPr lang="en-US" dirty="0"/>
          </a:p>
          <a:p>
            <a:pPr marL="285750" indent="-285750">
              <a:buFont typeface="Arial" panose="020B0604020202020204" pitchFamily="34" charset="0"/>
              <a:buChar char="•"/>
            </a:pPr>
            <a:r>
              <a:rPr lang="en-US" sz="1700" dirty="0"/>
              <a:t>Many-to-One with Line Item: A Product can be associated with multiple Line Items. This is managed by the @ManyToOne annotation in the Line Item class.</a:t>
            </a:r>
          </a:p>
          <a:p>
            <a:pPr marL="285750" indent="-285750">
              <a:buFont typeface="Arial" panose="020B0604020202020204" pitchFamily="34" charset="0"/>
              <a:buChar char="•"/>
            </a:pPr>
            <a:r>
              <a:rPr lang="en-US" sz="1700" dirty="0"/>
              <a:t>Many-to-One with LineItem1: A Product can be associated with multiple LineItem1s, which is managed similarly in the LineItem1 class</a:t>
            </a:r>
            <a:r>
              <a:rPr lang="en-US" dirty="0"/>
              <a:t>.</a:t>
            </a:r>
          </a:p>
          <a:p>
            <a:r>
              <a:rPr lang="en-US" b="1" dirty="0"/>
              <a:t>Purpose:</a:t>
            </a:r>
          </a:p>
          <a:p>
            <a:pPr marL="285750" indent="-285750">
              <a:buFont typeface="Arial" panose="020B0604020202020204" pitchFamily="34" charset="0"/>
              <a:buChar char="•"/>
            </a:pPr>
            <a:r>
              <a:rPr lang="en-US" sz="1700" dirty="0"/>
              <a:t>To provide detailed information about products in the system</a:t>
            </a:r>
            <a:r>
              <a:rPr lang="en-US" dirty="0"/>
              <a:t>.</a:t>
            </a:r>
          </a:p>
        </p:txBody>
      </p:sp>
      <p:sp>
        <p:nvSpPr>
          <p:cNvPr id="4" name="TextBox 3">
            <a:extLst>
              <a:ext uri="{FF2B5EF4-FFF2-40B4-BE49-F238E27FC236}">
                <a16:creationId xmlns:a16="http://schemas.microsoft.com/office/drawing/2014/main" id="{836075A1-2E4C-32F5-B14E-7D2D4ECB4892}"/>
              </a:ext>
            </a:extLst>
          </p:cNvPr>
          <p:cNvSpPr txBox="1"/>
          <p:nvPr/>
        </p:nvSpPr>
        <p:spPr>
          <a:xfrm>
            <a:off x="169793" y="3742509"/>
            <a:ext cx="7413764" cy="3339376"/>
          </a:xfrm>
          <a:prstGeom prst="rect">
            <a:avLst/>
          </a:prstGeom>
          <a:noFill/>
        </p:spPr>
        <p:txBody>
          <a:bodyPr wrap="square" rtlCol="0">
            <a:spAutoFit/>
          </a:bodyPr>
          <a:lstStyle/>
          <a:p>
            <a:r>
              <a:rPr lang="en-US" sz="2000" b="1" dirty="0"/>
              <a:t>Cart:</a:t>
            </a:r>
          </a:p>
          <a:p>
            <a:r>
              <a:rPr lang="en-US" b="1" dirty="0"/>
              <a:t>Relationships:</a:t>
            </a:r>
          </a:p>
          <a:p>
            <a:endParaRPr lang="en-US" b="1" dirty="0"/>
          </a:p>
          <a:p>
            <a:pPr marL="285750" indent="-285750">
              <a:buFont typeface="Arial" panose="020B0604020202020204" pitchFamily="34" charset="0"/>
              <a:buChar char="•"/>
            </a:pPr>
            <a:r>
              <a:rPr lang="en-US" sz="1700" dirty="0"/>
              <a:t>One-to-One with Customer: Each Cart is associated with one Customer, represented by @OneToOne(mappedBy = "cart"). This indicates that the Cart entity is mapped by the Customer entity’s cart attribute.</a:t>
            </a:r>
          </a:p>
          <a:p>
            <a:pPr marL="285750" indent="-285750">
              <a:buFont typeface="Arial" panose="020B0604020202020204" pitchFamily="34" charset="0"/>
              <a:buChar char="•"/>
            </a:pPr>
            <a:r>
              <a:rPr lang="en-US" sz="1700" dirty="0"/>
              <a:t>One-to-Many with </a:t>
            </a:r>
            <a:r>
              <a:rPr lang="en-US" sz="1700" dirty="0" err="1"/>
              <a:t>LineItem</a:t>
            </a:r>
            <a:r>
              <a:rPr lang="en-US" sz="1700" dirty="0"/>
              <a:t>: Each Cart contains multiple </a:t>
            </a:r>
            <a:r>
              <a:rPr lang="en-US" sz="1700" dirty="0" err="1"/>
              <a:t>LineItems</a:t>
            </a:r>
            <a:r>
              <a:rPr lang="en-US" sz="1700" dirty="0"/>
              <a:t>. This relationship is managed by @OneToMany(cascade = </a:t>
            </a:r>
            <a:r>
              <a:rPr lang="en-US" sz="1700" dirty="0" err="1"/>
              <a:t>CascadeType</a:t>
            </a:r>
            <a:r>
              <a:rPr lang="en-US" sz="1700" dirty="0"/>
              <a:t> . ALL, fetch = </a:t>
            </a:r>
            <a:r>
              <a:rPr lang="en-US" sz="1700" dirty="0" err="1"/>
              <a:t>FetchType</a:t>
            </a:r>
            <a:r>
              <a:rPr lang="en-US" sz="1700" dirty="0"/>
              <a:t> . EAGER).</a:t>
            </a:r>
          </a:p>
          <a:p>
            <a:r>
              <a:rPr lang="en-US" b="1" dirty="0"/>
              <a:t>Purpose:</a:t>
            </a:r>
          </a:p>
          <a:p>
            <a:r>
              <a:rPr lang="en-US" sz="1700" dirty="0"/>
              <a:t>To manage and store the products a customer intends to purchase.</a:t>
            </a:r>
          </a:p>
          <a:p>
            <a:endParaRPr lang="en-US" dirty="0"/>
          </a:p>
        </p:txBody>
      </p:sp>
    </p:spTree>
    <p:extLst>
      <p:ext uri="{BB962C8B-B14F-4D97-AF65-F5344CB8AC3E}">
        <p14:creationId xmlns:p14="http://schemas.microsoft.com/office/powerpoint/2010/main" val="2529310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6" descr="A low angle view of a building&#10;&#10;Description automatically generated with medium confidence">
            <a:extLst>
              <a:ext uri="{FF2B5EF4-FFF2-40B4-BE49-F238E27FC236}">
                <a16:creationId xmlns:a16="http://schemas.microsoft.com/office/drawing/2014/main" id="{1E6411A6-5A65-B82C-39BB-E725D4DB954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445" r="11960"/>
          <a:stretch/>
        </p:blipFill>
        <p:spPr>
          <a:xfrm>
            <a:off x="7705638" y="0"/>
            <a:ext cx="4486361" cy="6858000"/>
          </a:xfrm>
          <a:prstGeom prst="rect">
            <a:avLst/>
          </a:prstGeom>
        </p:spPr>
      </p:pic>
      <p:pic>
        <p:nvPicPr>
          <p:cNvPr id="12" name="Graphic 11">
            <a:extLst>
              <a:ext uri="{FF2B5EF4-FFF2-40B4-BE49-F238E27FC236}">
                <a16:creationId xmlns:a16="http://schemas.microsoft.com/office/drawing/2014/main" id="{11DE55D0-5426-03C8-6785-3FDD8DF7026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7" y="0"/>
            <a:ext cx="2401377" cy="902226"/>
          </a:xfrm>
          <a:prstGeom prst="rect">
            <a:avLst/>
          </a:prstGeom>
        </p:spPr>
      </p:pic>
      <p:cxnSp>
        <p:nvCxnSpPr>
          <p:cNvPr id="14" name="Straight Connector 13">
            <a:extLst>
              <a:ext uri="{FF2B5EF4-FFF2-40B4-BE49-F238E27FC236}">
                <a16:creationId xmlns:a16="http://schemas.microsoft.com/office/drawing/2014/main" id="{D3ADE854-0644-F543-CEE1-77FCBDE8E201}"/>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81D9C45B-6F7F-5E7F-D999-00F4BE063821}"/>
              </a:ext>
            </a:extLst>
          </p:cNvPr>
          <p:cNvSpPr txBox="1"/>
          <p:nvPr/>
        </p:nvSpPr>
        <p:spPr>
          <a:xfrm>
            <a:off x="99391" y="1482313"/>
            <a:ext cx="7394713" cy="2893100"/>
          </a:xfrm>
          <a:prstGeom prst="rect">
            <a:avLst/>
          </a:prstGeom>
          <a:noFill/>
        </p:spPr>
        <p:txBody>
          <a:bodyPr wrap="square" rtlCol="0">
            <a:spAutoFit/>
          </a:bodyPr>
          <a:lstStyle/>
          <a:p>
            <a:r>
              <a:rPr lang="en-US" sz="2000" b="1" dirty="0" err="1"/>
              <a:t>CartLineItem</a:t>
            </a:r>
            <a:r>
              <a:rPr lang="en-US" sz="2000" b="1" dirty="0"/>
              <a:t>:</a:t>
            </a:r>
          </a:p>
          <a:p>
            <a:r>
              <a:rPr lang="en-US" b="1" dirty="0"/>
              <a:t>Relationships:</a:t>
            </a:r>
          </a:p>
          <a:p>
            <a:pPr marL="285750" indent="-285750">
              <a:buFont typeface="Arial" panose="020B0604020202020204" pitchFamily="34" charset="0"/>
              <a:buChar char="•"/>
            </a:pPr>
            <a:r>
              <a:rPr lang="en-US" sz="1700" dirty="0"/>
              <a:t>Many-to-One with Product: Each </a:t>
            </a:r>
            <a:r>
              <a:rPr lang="en-US" sz="1700" dirty="0" err="1"/>
              <a:t>LineItem</a:t>
            </a:r>
            <a:r>
              <a:rPr lang="en-US" sz="1700" dirty="0"/>
              <a:t> refers to a single Product, managed by @ManyToOne.</a:t>
            </a:r>
          </a:p>
          <a:p>
            <a:pPr marL="285750" indent="-285750">
              <a:buFont typeface="Arial" panose="020B0604020202020204" pitchFamily="34" charset="0"/>
              <a:buChar char="•"/>
            </a:pPr>
            <a:r>
              <a:rPr lang="en-US" sz="1700" dirty="0"/>
              <a:t>Many-to-One with Cart: Each </a:t>
            </a:r>
            <a:r>
              <a:rPr lang="en-US" sz="1700" dirty="0" err="1"/>
              <a:t>LineItem</a:t>
            </a:r>
            <a:r>
              <a:rPr lang="en-US" sz="1700" dirty="0"/>
              <a:t> belongs to one Cart, also managed by @ManyToOne.</a:t>
            </a:r>
          </a:p>
          <a:p>
            <a:r>
              <a:rPr lang="en-US" b="1" dirty="0"/>
              <a:t>Purpose:</a:t>
            </a:r>
          </a:p>
          <a:p>
            <a:pPr marL="285750" indent="-285750">
              <a:buFont typeface="Arial" panose="020B0604020202020204" pitchFamily="34" charset="0"/>
              <a:buChar char="•"/>
            </a:pPr>
            <a:r>
              <a:rPr lang="en-US" sz="1700" dirty="0"/>
              <a:t>To maintain details such as quantity, price, and total price for each product in the cart.</a:t>
            </a:r>
          </a:p>
          <a:p>
            <a:endParaRPr lang="en-US" dirty="0"/>
          </a:p>
        </p:txBody>
      </p:sp>
      <p:sp>
        <p:nvSpPr>
          <p:cNvPr id="3" name="TextBox 2">
            <a:extLst>
              <a:ext uri="{FF2B5EF4-FFF2-40B4-BE49-F238E27FC236}">
                <a16:creationId xmlns:a16="http://schemas.microsoft.com/office/drawing/2014/main" id="{C4AB6B96-3519-FBF0-BB99-6E9D1C15289F}"/>
              </a:ext>
            </a:extLst>
          </p:cNvPr>
          <p:cNvSpPr txBox="1"/>
          <p:nvPr/>
        </p:nvSpPr>
        <p:spPr>
          <a:xfrm>
            <a:off x="39755" y="3924448"/>
            <a:ext cx="7394713" cy="2062103"/>
          </a:xfrm>
          <a:prstGeom prst="rect">
            <a:avLst/>
          </a:prstGeom>
          <a:noFill/>
        </p:spPr>
        <p:txBody>
          <a:bodyPr wrap="square" rtlCol="0">
            <a:spAutoFit/>
          </a:bodyPr>
          <a:lstStyle/>
          <a:p>
            <a:r>
              <a:rPr lang="en-US" sz="2000" b="1" dirty="0"/>
              <a:t>Order:</a:t>
            </a:r>
          </a:p>
          <a:p>
            <a:r>
              <a:rPr lang="en-US" b="1" dirty="0"/>
              <a:t>Relationships:</a:t>
            </a:r>
            <a:endParaRPr lang="en-US" dirty="0"/>
          </a:p>
          <a:p>
            <a:pPr marL="285750" indent="-285750">
              <a:buFont typeface="Arial" panose="020B0604020202020204" pitchFamily="34" charset="0"/>
              <a:buChar char="•"/>
            </a:pPr>
            <a:r>
              <a:rPr lang="en-US" sz="1700" dirty="0"/>
              <a:t>One-to-Many with LineItem1: An Order contains multiple LineItem1 entries. This is managed by @OneToMany(cascade = </a:t>
            </a:r>
            <a:r>
              <a:rPr lang="en-US" sz="1700" dirty="0" err="1"/>
              <a:t>CascadeType.ALL</a:t>
            </a:r>
            <a:r>
              <a:rPr lang="en-US" sz="1700" dirty="0"/>
              <a:t>, fetch = </a:t>
            </a:r>
            <a:r>
              <a:rPr lang="en-US" sz="1700" dirty="0" err="1"/>
              <a:t>FetchType.EAGER</a:t>
            </a:r>
            <a:r>
              <a:rPr lang="en-US" sz="1700" dirty="0"/>
              <a:t>).</a:t>
            </a:r>
          </a:p>
          <a:p>
            <a:r>
              <a:rPr lang="en-US" b="1" dirty="0"/>
              <a:t>Purpose:</a:t>
            </a:r>
          </a:p>
          <a:p>
            <a:pPr marL="285750" indent="-285750">
              <a:buFont typeface="Arial" panose="020B0604020202020204" pitchFamily="34" charset="0"/>
              <a:buChar char="•"/>
            </a:pPr>
            <a:r>
              <a:rPr lang="en-US" sz="1700" dirty="0"/>
              <a:t>To track completed orders and their associated details.</a:t>
            </a:r>
          </a:p>
        </p:txBody>
      </p:sp>
      <p:sp>
        <p:nvSpPr>
          <p:cNvPr id="4" name="TextBox 3">
            <a:extLst>
              <a:ext uri="{FF2B5EF4-FFF2-40B4-BE49-F238E27FC236}">
                <a16:creationId xmlns:a16="http://schemas.microsoft.com/office/drawing/2014/main" id="{F8BB1614-4E73-8B63-F7F7-BECA8CA1D9C0}"/>
              </a:ext>
            </a:extLst>
          </p:cNvPr>
          <p:cNvSpPr txBox="1"/>
          <p:nvPr/>
        </p:nvSpPr>
        <p:spPr>
          <a:xfrm>
            <a:off x="39755" y="5986551"/>
            <a:ext cx="7513983" cy="1231106"/>
          </a:xfrm>
          <a:prstGeom prst="rect">
            <a:avLst/>
          </a:prstGeom>
          <a:noFill/>
        </p:spPr>
        <p:txBody>
          <a:bodyPr wrap="square" rtlCol="0">
            <a:spAutoFit/>
          </a:bodyPr>
          <a:lstStyle/>
          <a:p>
            <a:r>
              <a:rPr lang="en-US" sz="2000" b="1" dirty="0" err="1"/>
              <a:t>OrderLineItemList</a:t>
            </a:r>
            <a:r>
              <a:rPr lang="en-US" sz="2000" b="1" dirty="0"/>
              <a:t>: </a:t>
            </a:r>
            <a:r>
              <a:rPr lang="en-US" b="1" dirty="0"/>
              <a:t>Relationships:</a:t>
            </a:r>
          </a:p>
          <a:p>
            <a:pPr marL="285750" indent="-285750">
              <a:buFont typeface="Arial" panose="020B0604020202020204" pitchFamily="34" charset="0"/>
              <a:buChar char="•"/>
            </a:pPr>
            <a:r>
              <a:rPr lang="en-US" sz="1700" dirty="0"/>
              <a:t>Many-to-One with Product: Each LineItem1 refers to a single Product.</a:t>
            </a:r>
          </a:p>
          <a:p>
            <a:pPr marL="285750" indent="-285750">
              <a:buFont typeface="Arial" panose="020B0604020202020204" pitchFamily="34" charset="0"/>
              <a:buChar char="•"/>
            </a:pPr>
            <a:r>
              <a:rPr lang="en-US" sz="1700" dirty="0"/>
              <a:t>Many-to-One with Order: Each LineItem1 belongs to one Order.</a:t>
            </a:r>
          </a:p>
          <a:p>
            <a:endParaRPr lang="en-US" dirty="0"/>
          </a:p>
        </p:txBody>
      </p:sp>
    </p:spTree>
    <p:extLst>
      <p:ext uri="{BB962C8B-B14F-4D97-AF65-F5344CB8AC3E}">
        <p14:creationId xmlns:p14="http://schemas.microsoft.com/office/powerpoint/2010/main" val="2093259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4D6C4C-5C98-9073-79FB-D0A741C84236}"/>
              </a:ext>
            </a:extLst>
          </p:cNvPr>
          <p:cNvSpPr/>
          <p:nvPr/>
        </p:nvSpPr>
        <p:spPr>
          <a:xfrm>
            <a:off x="-10347"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dirty="0">
              <a:ln w="22225">
                <a:solidFill>
                  <a:schemeClr val="accent2"/>
                </a:solidFill>
                <a:prstDash val="solid"/>
              </a:ln>
              <a:solidFill>
                <a:schemeClr val="accent2">
                  <a:lumMod val="40000"/>
                  <a:lumOff val="60000"/>
                </a:schemeClr>
              </a:solidFill>
            </a:endParaRPr>
          </a:p>
        </p:txBody>
      </p:sp>
      <p:sp>
        <p:nvSpPr>
          <p:cNvPr id="2" name="TextBox 1">
            <a:extLst>
              <a:ext uri="{FF2B5EF4-FFF2-40B4-BE49-F238E27FC236}">
                <a16:creationId xmlns:a16="http://schemas.microsoft.com/office/drawing/2014/main" id="{C0CFD7FB-BF20-EC66-9F7B-A95E73215B53}"/>
              </a:ext>
            </a:extLst>
          </p:cNvPr>
          <p:cNvSpPr txBox="1"/>
          <p:nvPr/>
        </p:nvSpPr>
        <p:spPr>
          <a:xfrm>
            <a:off x="181439" y="872000"/>
            <a:ext cx="8091704" cy="461665"/>
          </a:xfrm>
          <a:prstGeom prst="rect">
            <a:avLst/>
          </a:prstGeom>
          <a:noFill/>
        </p:spPr>
        <p:txBody>
          <a:bodyPr wrap="square">
            <a:spAutoFit/>
          </a:bodyPr>
          <a:lstStyle/>
          <a:p>
            <a:pPr algn="ctr"/>
            <a:r>
              <a:rPr lang="en-IN" sz="2400" b="1" dirty="0">
                <a:solidFill>
                  <a:schemeClr val="bg1"/>
                </a:solidFill>
                <a:effectLst/>
                <a:latin typeface="Neue Machina" panose="00000500000000000000" pitchFamily="50" charset="0"/>
                <a:ea typeface="Calibri" panose="020F0502020204030204" pitchFamily="34" charset="0"/>
              </a:rPr>
              <a:t>Important areas of the Project with screenshots</a:t>
            </a:r>
            <a:endParaRPr lang="en-GB" sz="2400" b="1" dirty="0">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744F5327-F834-7C83-D21F-86BBBBB405D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5" name="Straight Connector 4">
            <a:extLst>
              <a:ext uri="{FF2B5EF4-FFF2-40B4-BE49-F238E27FC236}">
                <a16:creationId xmlns:a16="http://schemas.microsoft.com/office/drawing/2014/main" id="{F5DA77FF-97D7-0118-85BE-4E1483DB6EDE}"/>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85796090-D3FA-D898-0A2D-F1E71F172D54}"/>
              </a:ext>
            </a:extLst>
          </p:cNvPr>
          <p:cNvPicPr>
            <a:picLocks noChangeAspect="1"/>
          </p:cNvPicPr>
          <p:nvPr/>
        </p:nvPicPr>
        <p:blipFill>
          <a:blip r:embed="rId4"/>
          <a:stretch>
            <a:fillRect/>
          </a:stretch>
        </p:blipFill>
        <p:spPr>
          <a:xfrm>
            <a:off x="8521072" y="5031322"/>
            <a:ext cx="2148170" cy="1683758"/>
          </a:xfrm>
          <a:prstGeom prst="rect">
            <a:avLst/>
          </a:prstGeom>
        </p:spPr>
      </p:pic>
      <p:pic>
        <p:nvPicPr>
          <p:cNvPr id="13" name="Picture 12">
            <a:extLst>
              <a:ext uri="{FF2B5EF4-FFF2-40B4-BE49-F238E27FC236}">
                <a16:creationId xmlns:a16="http://schemas.microsoft.com/office/drawing/2014/main" id="{725968C3-DE8C-52C4-9B25-CF4E083C004A}"/>
              </a:ext>
            </a:extLst>
          </p:cNvPr>
          <p:cNvPicPr>
            <a:picLocks noChangeAspect="1"/>
          </p:cNvPicPr>
          <p:nvPr/>
        </p:nvPicPr>
        <p:blipFill>
          <a:blip r:embed="rId5"/>
          <a:stretch>
            <a:fillRect/>
          </a:stretch>
        </p:blipFill>
        <p:spPr>
          <a:xfrm>
            <a:off x="469922" y="1517479"/>
            <a:ext cx="1837014" cy="1837484"/>
          </a:xfrm>
          <a:prstGeom prst="rect">
            <a:avLst/>
          </a:prstGeom>
        </p:spPr>
      </p:pic>
      <p:pic>
        <p:nvPicPr>
          <p:cNvPr id="17" name="Picture 16">
            <a:extLst>
              <a:ext uri="{FF2B5EF4-FFF2-40B4-BE49-F238E27FC236}">
                <a16:creationId xmlns:a16="http://schemas.microsoft.com/office/drawing/2014/main" id="{0E834629-CA94-9202-4238-E5139E1A5C1F}"/>
              </a:ext>
            </a:extLst>
          </p:cNvPr>
          <p:cNvPicPr>
            <a:picLocks noChangeAspect="1"/>
          </p:cNvPicPr>
          <p:nvPr/>
        </p:nvPicPr>
        <p:blipFill>
          <a:blip r:embed="rId6"/>
          <a:stretch>
            <a:fillRect/>
          </a:stretch>
        </p:blipFill>
        <p:spPr>
          <a:xfrm>
            <a:off x="574710" y="3805288"/>
            <a:ext cx="4916445" cy="2953752"/>
          </a:xfrm>
          <a:prstGeom prst="rect">
            <a:avLst/>
          </a:prstGeom>
        </p:spPr>
      </p:pic>
      <p:pic>
        <p:nvPicPr>
          <p:cNvPr id="19" name="Picture 18">
            <a:extLst>
              <a:ext uri="{FF2B5EF4-FFF2-40B4-BE49-F238E27FC236}">
                <a16:creationId xmlns:a16="http://schemas.microsoft.com/office/drawing/2014/main" id="{41478260-90B3-9177-D56D-47D8A8B42248}"/>
              </a:ext>
            </a:extLst>
          </p:cNvPr>
          <p:cNvPicPr>
            <a:picLocks noChangeAspect="1"/>
          </p:cNvPicPr>
          <p:nvPr/>
        </p:nvPicPr>
        <p:blipFill>
          <a:blip r:embed="rId7"/>
          <a:stretch>
            <a:fillRect/>
          </a:stretch>
        </p:blipFill>
        <p:spPr>
          <a:xfrm>
            <a:off x="3917330" y="1613474"/>
            <a:ext cx="2046590" cy="1379340"/>
          </a:xfrm>
          <a:prstGeom prst="rect">
            <a:avLst/>
          </a:prstGeom>
        </p:spPr>
      </p:pic>
      <p:pic>
        <p:nvPicPr>
          <p:cNvPr id="21" name="Picture 20">
            <a:extLst>
              <a:ext uri="{FF2B5EF4-FFF2-40B4-BE49-F238E27FC236}">
                <a16:creationId xmlns:a16="http://schemas.microsoft.com/office/drawing/2014/main" id="{07FE839C-82B0-6641-5354-7C4468BC8FA4}"/>
              </a:ext>
            </a:extLst>
          </p:cNvPr>
          <p:cNvPicPr>
            <a:picLocks noChangeAspect="1"/>
          </p:cNvPicPr>
          <p:nvPr/>
        </p:nvPicPr>
        <p:blipFill>
          <a:blip r:embed="rId8"/>
          <a:stretch>
            <a:fillRect/>
          </a:stretch>
        </p:blipFill>
        <p:spPr>
          <a:xfrm>
            <a:off x="7506534" y="1580055"/>
            <a:ext cx="3162708" cy="2225233"/>
          </a:xfrm>
          <a:prstGeom prst="rect">
            <a:avLst/>
          </a:prstGeom>
        </p:spPr>
      </p:pic>
      <p:sp>
        <p:nvSpPr>
          <p:cNvPr id="40" name="Arrow: Down 39">
            <a:extLst>
              <a:ext uri="{FF2B5EF4-FFF2-40B4-BE49-F238E27FC236}">
                <a16:creationId xmlns:a16="http://schemas.microsoft.com/office/drawing/2014/main" id="{FA852AA6-3DC0-2ED7-9068-B40603F61FA4}"/>
              </a:ext>
            </a:extLst>
          </p:cNvPr>
          <p:cNvSpPr/>
          <p:nvPr/>
        </p:nvSpPr>
        <p:spPr>
          <a:xfrm>
            <a:off x="1706880" y="3354963"/>
            <a:ext cx="484632" cy="4503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Right 40">
            <a:extLst>
              <a:ext uri="{FF2B5EF4-FFF2-40B4-BE49-F238E27FC236}">
                <a16:creationId xmlns:a16="http://schemas.microsoft.com/office/drawing/2014/main" id="{F1E74DB9-7CC2-D93A-D302-299E87792AE9}"/>
              </a:ext>
            </a:extLst>
          </p:cNvPr>
          <p:cNvSpPr/>
          <p:nvPr/>
        </p:nvSpPr>
        <p:spPr>
          <a:xfrm>
            <a:off x="2306936" y="2165024"/>
            <a:ext cx="1617872" cy="450325"/>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0B0CE794-C714-A1CF-8AD0-3054D7FD7F75}"/>
              </a:ext>
            </a:extLst>
          </p:cNvPr>
          <p:cNvSpPr/>
          <p:nvPr/>
        </p:nvSpPr>
        <p:spPr>
          <a:xfrm>
            <a:off x="5994123" y="2165023"/>
            <a:ext cx="1512411" cy="537531"/>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Arrow: Down 42">
            <a:extLst>
              <a:ext uri="{FF2B5EF4-FFF2-40B4-BE49-F238E27FC236}">
                <a16:creationId xmlns:a16="http://schemas.microsoft.com/office/drawing/2014/main" id="{A282AD2E-45AF-CD58-CB00-3E9BF88458A9}"/>
              </a:ext>
            </a:extLst>
          </p:cNvPr>
          <p:cNvSpPr/>
          <p:nvPr/>
        </p:nvSpPr>
        <p:spPr>
          <a:xfrm>
            <a:off x="9215120" y="3891280"/>
            <a:ext cx="484632" cy="1140042"/>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B1774F8-97B7-B6A0-4923-F5E8DB76D505}"/>
              </a:ext>
            </a:extLst>
          </p:cNvPr>
          <p:cNvSpPr txBox="1"/>
          <p:nvPr/>
        </p:nvSpPr>
        <p:spPr>
          <a:xfrm>
            <a:off x="2411724" y="1613474"/>
            <a:ext cx="1327156" cy="646331"/>
          </a:xfrm>
          <a:prstGeom prst="rect">
            <a:avLst/>
          </a:prstGeom>
          <a:noFill/>
        </p:spPr>
        <p:txBody>
          <a:bodyPr wrap="square" rtlCol="0">
            <a:spAutoFit/>
          </a:bodyPr>
          <a:lstStyle/>
          <a:p>
            <a:r>
              <a:rPr lang="en-US" b="1" dirty="0" err="1">
                <a:solidFill>
                  <a:schemeClr val="bg1"/>
                </a:solidFill>
              </a:rPr>
              <a:t>Pojo</a:t>
            </a:r>
            <a:r>
              <a:rPr lang="en-US" b="1" dirty="0">
                <a:solidFill>
                  <a:schemeClr val="bg1"/>
                </a:solidFill>
              </a:rPr>
              <a:t> Package</a:t>
            </a:r>
          </a:p>
        </p:txBody>
      </p:sp>
      <p:sp>
        <p:nvSpPr>
          <p:cNvPr id="45" name="TextBox 44">
            <a:extLst>
              <a:ext uri="{FF2B5EF4-FFF2-40B4-BE49-F238E27FC236}">
                <a16:creationId xmlns:a16="http://schemas.microsoft.com/office/drawing/2014/main" id="{46760BDD-5509-3418-5646-62F13E638AB2}"/>
              </a:ext>
            </a:extLst>
          </p:cNvPr>
          <p:cNvSpPr txBox="1"/>
          <p:nvPr/>
        </p:nvSpPr>
        <p:spPr>
          <a:xfrm>
            <a:off x="5994123" y="1591420"/>
            <a:ext cx="1285026" cy="646331"/>
          </a:xfrm>
          <a:prstGeom prst="rect">
            <a:avLst/>
          </a:prstGeom>
          <a:noFill/>
        </p:spPr>
        <p:txBody>
          <a:bodyPr wrap="square" rtlCol="0">
            <a:spAutoFit/>
          </a:bodyPr>
          <a:lstStyle/>
          <a:p>
            <a:r>
              <a:rPr lang="en-US" b="1" dirty="0">
                <a:solidFill>
                  <a:schemeClr val="bg1"/>
                </a:solidFill>
              </a:rPr>
              <a:t>Repository</a:t>
            </a:r>
          </a:p>
          <a:p>
            <a:r>
              <a:rPr lang="en-US" b="1" dirty="0">
                <a:solidFill>
                  <a:schemeClr val="bg1"/>
                </a:solidFill>
              </a:rPr>
              <a:t>Package</a:t>
            </a:r>
          </a:p>
        </p:txBody>
      </p:sp>
      <p:sp>
        <p:nvSpPr>
          <p:cNvPr id="46" name="TextBox 45">
            <a:extLst>
              <a:ext uri="{FF2B5EF4-FFF2-40B4-BE49-F238E27FC236}">
                <a16:creationId xmlns:a16="http://schemas.microsoft.com/office/drawing/2014/main" id="{5C302804-18EA-D685-F913-5C8A53E2A9BD}"/>
              </a:ext>
            </a:extLst>
          </p:cNvPr>
          <p:cNvSpPr txBox="1"/>
          <p:nvPr/>
        </p:nvSpPr>
        <p:spPr>
          <a:xfrm>
            <a:off x="10697160" y="1659640"/>
            <a:ext cx="1229360" cy="646331"/>
          </a:xfrm>
          <a:prstGeom prst="rect">
            <a:avLst/>
          </a:prstGeom>
          <a:noFill/>
        </p:spPr>
        <p:txBody>
          <a:bodyPr wrap="square" rtlCol="0">
            <a:spAutoFit/>
          </a:bodyPr>
          <a:lstStyle/>
          <a:p>
            <a:r>
              <a:rPr lang="en-US" b="1" dirty="0">
                <a:solidFill>
                  <a:schemeClr val="bg1"/>
                </a:solidFill>
              </a:rPr>
              <a:t>Service Package</a:t>
            </a:r>
          </a:p>
        </p:txBody>
      </p:sp>
      <p:sp>
        <p:nvSpPr>
          <p:cNvPr id="47" name="TextBox 46">
            <a:extLst>
              <a:ext uri="{FF2B5EF4-FFF2-40B4-BE49-F238E27FC236}">
                <a16:creationId xmlns:a16="http://schemas.microsoft.com/office/drawing/2014/main" id="{2B553F13-0AA6-C8D6-0BDE-6C4BAE2093A8}"/>
              </a:ext>
            </a:extLst>
          </p:cNvPr>
          <p:cNvSpPr txBox="1"/>
          <p:nvPr/>
        </p:nvSpPr>
        <p:spPr>
          <a:xfrm>
            <a:off x="10810767" y="5106841"/>
            <a:ext cx="1229360" cy="646331"/>
          </a:xfrm>
          <a:prstGeom prst="rect">
            <a:avLst/>
          </a:prstGeom>
          <a:noFill/>
        </p:spPr>
        <p:txBody>
          <a:bodyPr wrap="square" rtlCol="0">
            <a:spAutoFit/>
          </a:bodyPr>
          <a:lstStyle/>
          <a:p>
            <a:r>
              <a:rPr lang="en-US" b="1" dirty="0">
                <a:solidFill>
                  <a:schemeClr val="bg1"/>
                </a:solidFill>
              </a:rPr>
              <a:t>Controller Package</a:t>
            </a:r>
          </a:p>
        </p:txBody>
      </p:sp>
      <p:sp>
        <p:nvSpPr>
          <p:cNvPr id="48" name="TextBox 47">
            <a:extLst>
              <a:ext uri="{FF2B5EF4-FFF2-40B4-BE49-F238E27FC236}">
                <a16:creationId xmlns:a16="http://schemas.microsoft.com/office/drawing/2014/main" id="{BE2B2174-7462-3D62-1243-E40355AF6DC2}"/>
              </a:ext>
            </a:extLst>
          </p:cNvPr>
          <p:cNvSpPr txBox="1"/>
          <p:nvPr/>
        </p:nvSpPr>
        <p:spPr>
          <a:xfrm>
            <a:off x="5520381" y="4079224"/>
            <a:ext cx="1646469" cy="646331"/>
          </a:xfrm>
          <a:prstGeom prst="rect">
            <a:avLst/>
          </a:prstGeom>
          <a:noFill/>
        </p:spPr>
        <p:txBody>
          <a:bodyPr wrap="square" rtlCol="0">
            <a:spAutoFit/>
          </a:bodyPr>
          <a:lstStyle/>
          <a:p>
            <a:r>
              <a:rPr lang="en-US" b="1" dirty="0">
                <a:solidFill>
                  <a:schemeClr val="bg1"/>
                </a:solidFill>
              </a:rPr>
              <a:t>Exception Package</a:t>
            </a:r>
          </a:p>
        </p:txBody>
      </p:sp>
    </p:spTree>
    <p:extLst>
      <p:ext uri="{BB962C8B-B14F-4D97-AF65-F5344CB8AC3E}">
        <p14:creationId xmlns:p14="http://schemas.microsoft.com/office/powerpoint/2010/main" val="2925309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74AF3-B960-23E5-3A1F-92B53A264E17}"/>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4540FD24-3DA2-C5E6-0DF3-C35FEC9F1972}"/>
              </a:ext>
            </a:extLst>
          </p:cNvPr>
          <p:cNvSpPr txBox="1"/>
          <p:nvPr/>
        </p:nvSpPr>
        <p:spPr>
          <a:xfrm>
            <a:off x="181439" y="872000"/>
            <a:ext cx="8091704" cy="461665"/>
          </a:xfrm>
          <a:prstGeom prst="rect">
            <a:avLst/>
          </a:prstGeom>
          <a:noFill/>
        </p:spPr>
        <p:txBody>
          <a:bodyPr wrap="square">
            <a:spAutoFit/>
          </a:bodyPr>
          <a:lstStyle/>
          <a:p>
            <a:pPr algn="ctr"/>
            <a:r>
              <a:rPr lang="en-IN" sz="2400" b="1" dirty="0">
                <a:solidFill>
                  <a:schemeClr val="bg1"/>
                </a:solidFill>
                <a:effectLst/>
                <a:latin typeface="Neue Machina" panose="00000500000000000000" pitchFamily="50" charset="0"/>
                <a:ea typeface="Calibri" panose="020F0502020204030204" pitchFamily="34" charset="0"/>
              </a:rPr>
              <a:t>Important areas of the Project with screenshots</a:t>
            </a:r>
            <a:endParaRPr lang="en-GB" sz="2400" b="1" dirty="0">
              <a:solidFill>
                <a:schemeClr val="bg1"/>
              </a:solidFill>
              <a:latin typeface="Neue Machina" panose="00000500000000000000" pitchFamily="50" charset="0"/>
            </a:endParaRPr>
          </a:p>
        </p:txBody>
      </p:sp>
      <p:pic>
        <p:nvPicPr>
          <p:cNvPr id="8" name="Graphic 7">
            <a:extLst>
              <a:ext uri="{FF2B5EF4-FFF2-40B4-BE49-F238E27FC236}">
                <a16:creationId xmlns:a16="http://schemas.microsoft.com/office/drawing/2014/main" id="{B77E1F97-8995-CCFD-FAAB-FE16935CBD2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E49ABCFC-AEA4-FCA7-62F5-F1204AFD904C}"/>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022BFCF7-F041-38F5-D378-12880BE2424A}"/>
              </a:ext>
            </a:extLst>
          </p:cNvPr>
          <p:cNvSpPr txBox="1"/>
          <p:nvPr/>
        </p:nvSpPr>
        <p:spPr>
          <a:xfrm>
            <a:off x="4775931" y="1442556"/>
            <a:ext cx="7590790" cy="400110"/>
          </a:xfrm>
          <a:prstGeom prst="rect">
            <a:avLst/>
          </a:prstGeom>
          <a:noFill/>
        </p:spPr>
        <p:txBody>
          <a:bodyPr wrap="square" rtlCol="0">
            <a:spAutoFit/>
          </a:bodyPr>
          <a:lstStyle/>
          <a:p>
            <a:r>
              <a:rPr lang="en-US" sz="2000" b="1" dirty="0">
                <a:solidFill>
                  <a:schemeClr val="bg1"/>
                </a:solidFill>
              </a:rPr>
              <a:t>View all</a:t>
            </a:r>
            <a:r>
              <a:rPr lang="en-US" dirty="0">
                <a:solidFill>
                  <a:schemeClr val="bg1"/>
                </a:solidFill>
              </a:rPr>
              <a:t> </a:t>
            </a:r>
            <a:r>
              <a:rPr lang="en-US" sz="2000" b="1" dirty="0">
                <a:solidFill>
                  <a:schemeClr val="bg1"/>
                </a:solidFill>
              </a:rPr>
              <a:t>Cart</a:t>
            </a:r>
            <a:endParaRPr lang="en-US" dirty="0">
              <a:solidFill>
                <a:schemeClr val="bg1"/>
              </a:solidFill>
            </a:endParaRPr>
          </a:p>
        </p:txBody>
      </p:sp>
      <p:pic>
        <p:nvPicPr>
          <p:cNvPr id="6" name="Picture 5">
            <a:extLst>
              <a:ext uri="{FF2B5EF4-FFF2-40B4-BE49-F238E27FC236}">
                <a16:creationId xmlns:a16="http://schemas.microsoft.com/office/drawing/2014/main" id="{17C6AE18-1DC5-7C76-77EA-F83D22666910}"/>
              </a:ext>
            </a:extLst>
          </p:cNvPr>
          <p:cNvPicPr>
            <a:picLocks noChangeAspect="1"/>
          </p:cNvPicPr>
          <p:nvPr/>
        </p:nvPicPr>
        <p:blipFill>
          <a:blip r:embed="rId4"/>
          <a:stretch>
            <a:fillRect/>
          </a:stretch>
        </p:blipFill>
        <p:spPr>
          <a:xfrm>
            <a:off x="345440" y="1938187"/>
            <a:ext cx="2651990" cy="739204"/>
          </a:xfrm>
          <a:prstGeom prst="rect">
            <a:avLst/>
          </a:prstGeom>
        </p:spPr>
      </p:pic>
      <p:pic>
        <p:nvPicPr>
          <p:cNvPr id="11" name="Picture 10">
            <a:extLst>
              <a:ext uri="{FF2B5EF4-FFF2-40B4-BE49-F238E27FC236}">
                <a16:creationId xmlns:a16="http://schemas.microsoft.com/office/drawing/2014/main" id="{E3FE1A90-8815-04E9-4911-9BAFC668604F}"/>
              </a:ext>
            </a:extLst>
          </p:cNvPr>
          <p:cNvPicPr>
            <a:picLocks noChangeAspect="1"/>
          </p:cNvPicPr>
          <p:nvPr/>
        </p:nvPicPr>
        <p:blipFill>
          <a:blip r:embed="rId5"/>
          <a:stretch>
            <a:fillRect/>
          </a:stretch>
        </p:blipFill>
        <p:spPr>
          <a:xfrm>
            <a:off x="4968240" y="2428240"/>
            <a:ext cx="6878320" cy="4175994"/>
          </a:xfrm>
          <a:prstGeom prst="rect">
            <a:avLst/>
          </a:prstGeom>
        </p:spPr>
      </p:pic>
      <p:pic>
        <p:nvPicPr>
          <p:cNvPr id="13" name="Picture 12">
            <a:extLst>
              <a:ext uri="{FF2B5EF4-FFF2-40B4-BE49-F238E27FC236}">
                <a16:creationId xmlns:a16="http://schemas.microsoft.com/office/drawing/2014/main" id="{9041B88A-BCE5-280A-3CB1-A151C0F8F540}"/>
              </a:ext>
            </a:extLst>
          </p:cNvPr>
          <p:cNvPicPr>
            <a:picLocks noChangeAspect="1"/>
          </p:cNvPicPr>
          <p:nvPr/>
        </p:nvPicPr>
        <p:blipFill>
          <a:blip r:embed="rId6"/>
          <a:stretch>
            <a:fillRect/>
          </a:stretch>
        </p:blipFill>
        <p:spPr>
          <a:xfrm>
            <a:off x="345440" y="4303944"/>
            <a:ext cx="3261643" cy="1988992"/>
          </a:xfrm>
          <a:prstGeom prst="rect">
            <a:avLst/>
          </a:prstGeom>
        </p:spPr>
      </p:pic>
      <p:cxnSp>
        <p:nvCxnSpPr>
          <p:cNvPr id="15" name="Straight Arrow Connector 14">
            <a:extLst>
              <a:ext uri="{FF2B5EF4-FFF2-40B4-BE49-F238E27FC236}">
                <a16:creationId xmlns:a16="http://schemas.microsoft.com/office/drawing/2014/main" id="{3750E661-0314-FFD8-1EB8-69A2D263AB3F}"/>
              </a:ext>
            </a:extLst>
          </p:cNvPr>
          <p:cNvCxnSpPr>
            <a:cxnSpLocks/>
          </p:cNvCxnSpPr>
          <p:nvPr/>
        </p:nvCxnSpPr>
        <p:spPr>
          <a:xfrm>
            <a:off x="2265680" y="2307789"/>
            <a:ext cx="146044" cy="349357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FE089A82-04A5-0122-A928-7A3F4B1B6955}"/>
              </a:ext>
            </a:extLst>
          </p:cNvPr>
          <p:cNvCxnSpPr>
            <a:cxnSpLocks/>
          </p:cNvCxnSpPr>
          <p:nvPr/>
        </p:nvCxnSpPr>
        <p:spPr>
          <a:xfrm>
            <a:off x="2552203" y="2554056"/>
            <a:ext cx="3198357" cy="136770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12797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481DD9-4D62-ABEF-BD32-7C982ADE22BB}"/>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0383EB59-6FA2-5D11-4423-DFA70FA54665}"/>
              </a:ext>
            </a:extLst>
          </p:cNvPr>
          <p:cNvSpPr txBox="1"/>
          <p:nvPr/>
        </p:nvSpPr>
        <p:spPr>
          <a:xfrm>
            <a:off x="181439" y="872000"/>
            <a:ext cx="8091704" cy="461665"/>
          </a:xfrm>
          <a:prstGeom prst="rect">
            <a:avLst/>
          </a:prstGeom>
          <a:noFill/>
        </p:spPr>
        <p:txBody>
          <a:bodyPr wrap="square">
            <a:spAutoFit/>
          </a:bodyPr>
          <a:lstStyle/>
          <a:p>
            <a:pPr algn="ctr"/>
            <a:r>
              <a:rPr lang="en-IN" sz="2400" b="1" dirty="0">
                <a:solidFill>
                  <a:schemeClr val="bg1"/>
                </a:solidFill>
                <a:effectLst/>
                <a:latin typeface="Neue Machina" panose="00000500000000000000" pitchFamily="50" charset="0"/>
                <a:ea typeface="Calibri" panose="020F0502020204030204" pitchFamily="34" charset="0"/>
              </a:rPr>
              <a:t>Important areas of the Project with screenshots</a:t>
            </a:r>
            <a:endParaRPr lang="en-GB" sz="2400" b="1" dirty="0">
              <a:solidFill>
                <a:schemeClr val="bg1"/>
              </a:solidFill>
              <a:latin typeface="Neue Machina" panose="00000500000000000000" pitchFamily="50" charset="0"/>
            </a:endParaRPr>
          </a:p>
        </p:txBody>
      </p:sp>
      <p:pic>
        <p:nvPicPr>
          <p:cNvPr id="8" name="Graphic 7">
            <a:extLst>
              <a:ext uri="{FF2B5EF4-FFF2-40B4-BE49-F238E27FC236}">
                <a16:creationId xmlns:a16="http://schemas.microsoft.com/office/drawing/2014/main" id="{66BF1FDF-BAEC-7533-B825-2E1600A1C96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93510948-BB66-8A94-70DD-E61269877E46}"/>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59D893D9-294B-7F0B-1F8D-EE014674A364}"/>
              </a:ext>
            </a:extLst>
          </p:cNvPr>
          <p:cNvPicPr>
            <a:picLocks noChangeAspect="1"/>
          </p:cNvPicPr>
          <p:nvPr/>
        </p:nvPicPr>
        <p:blipFill>
          <a:blip r:embed="rId4"/>
          <a:stretch>
            <a:fillRect/>
          </a:stretch>
        </p:blipFill>
        <p:spPr>
          <a:xfrm>
            <a:off x="4920870" y="1891671"/>
            <a:ext cx="7169530" cy="4808637"/>
          </a:xfrm>
          <a:prstGeom prst="rect">
            <a:avLst/>
          </a:prstGeom>
        </p:spPr>
      </p:pic>
      <p:pic>
        <p:nvPicPr>
          <p:cNvPr id="6" name="Picture 5">
            <a:extLst>
              <a:ext uri="{FF2B5EF4-FFF2-40B4-BE49-F238E27FC236}">
                <a16:creationId xmlns:a16="http://schemas.microsoft.com/office/drawing/2014/main" id="{6E0EFAF3-7C93-9132-39B2-17BAAF8B812E}"/>
              </a:ext>
            </a:extLst>
          </p:cNvPr>
          <p:cNvPicPr>
            <a:picLocks noChangeAspect="1"/>
          </p:cNvPicPr>
          <p:nvPr/>
        </p:nvPicPr>
        <p:blipFill>
          <a:blip r:embed="rId5"/>
          <a:stretch>
            <a:fillRect/>
          </a:stretch>
        </p:blipFill>
        <p:spPr>
          <a:xfrm>
            <a:off x="323850" y="4295990"/>
            <a:ext cx="3452159" cy="1851820"/>
          </a:xfrm>
          <a:prstGeom prst="rect">
            <a:avLst/>
          </a:prstGeom>
        </p:spPr>
      </p:pic>
      <p:pic>
        <p:nvPicPr>
          <p:cNvPr id="11" name="Picture 10">
            <a:extLst>
              <a:ext uri="{FF2B5EF4-FFF2-40B4-BE49-F238E27FC236}">
                <a16:creationId xmlns:a16="http://schemas.microsoft.com/office/drawing/2014/main" id="{1C67FDB5-B57C-CC29-E266-A4C0B391B92F}"/>
              </a:ext>
            </a:extLst>
          </p:cNvPr>
          <p:cNvPicPr>
            <a:picLocks noChangeAspect="1"/>
          </p:cNvPicPr>
          <p:nvPr/>
        </p:nvPicPr>
        <p:blipFill>
          <a:blip r:embed="rId6"/>
          <a:stretch>
            <a:fillRect/>
          </a:stretch>
        </p:blipFill>
        <p:spPr>
          <a:xfrm>
            <a:off x="323850" y="1502986"/>
            <a:ext cx="4168501" cy="1722269"/>
          </a:xfrm>
          <a:prstGeom prst="rect">
            <a:avLst/>
          </a:prstGeom>
        </p:spPr>
      </p:pic>
      <p:cxnSp>
        <p:nvCxnSpPr>
          <p:cNvPr id="13" name="Straight Arrow Connector 12">
            <a:extLst>
              <a:ext uri="{FF2B5EF4-FFF2-40B4-BE49-F238E27FC236}">
                <a16:creationId xmlns:a16="http://schemas.microsoft.com/office/drawing/2014/main" id="{7EC0083E-6FC0-5B17-B18A-4857FC05AAD6}"/>
              </a:ext>
            </a:extLst>
          </p:cNvPr>
          <p:cNvCxnSpPr>
            <a:cxnSpLocks/>
          </p:cNvCxnSpPr>
          <p:nvPr/>
        </p:nvCxnSpPr>
        <p:spPr>
          <a:xfrm>
            <a:off x="2631440" y="2753360"/>
            <a:ext cx="0" cy="286512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3C1CBF2B-35A7-7060-4DBE-7CA0FAB0585E}"/>
              </a:ext>
            </a:extLst>
          </p:cNvPr>
          <p:cNvCxnSpPr>
            <a:cxnSpLocks/>
          </p:cNvCxnSpPr>
          <p:nvPr/>
        </p:nvCxnSpPr>
        <p:spPr>
          <a:xfrm>
            <a:off x="3007360" y="2753360"/>
            <a:ext cx="2733040" cy="108712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878221EF-E5E8-C8C8-F4C4-370A82FBB9AA}"/>
              </a:ext>
            </a:extLst>
          </p:cNvPr>
          <p:cNvSpPr txBox="1"/>
          <p:nvPr/>
        </p:nvSpPr>
        <p:spPr>
          <a:xfrm>
            <a:off x="8054375" y="918166"/>
            <a:ext cx="2635045" cy="369332"/>
          </a:xfrm>
          <a:prstGeom prst="rect">
            <a:avLst/>
          </a:prstGeom>
          <a:noFill/>
        </p:spPr>
        <p:txBody>
          <a:bodyPr wrap="square" rtlCol="0">
            <a:spAutoFit/>
          </a:bodyPr>
          <a:lstStyle/>
          <a:p>
            <a:r>
              <a:rPr lang="en-US" b="1" dirty="0">
                <a:solidFill>
                  <a:schemeClr val="bg2"/>
                </a:solidFill>
              </a:rPr>
              <a:t>View all Orders</a:t>
            </a:r>
          </a:p>
        </p:txBody>
      </p:sp>
      <p:cxnSp>
        <p:nvCxnSpPr>
          <p:cNvPr id="10" name="Straight Connector 9">
            <a:extLst>
              <a:ext uri="{FF2B5EF4-FFF2-40B4-BE49-F238E27FC236}">
                <a16:creationId xmlns:a16="http://schemas.microsoft.com/office/drawing/2014/main" id="{5FFBDE3B-421B-B5F8-AA5B-0CC1965DD24F}"/>
              </a:ext>
            </a:extLst>
          </p:cNvPr>
          <p:cNvCxnSpPr>
            <a:cxnSpLocks/>
          </p:cNvCxnSpPr>
          <p:nvPr/>
        </p:nvCxnSpPr>
        <p:spPr>
          <a:xfrm>
            <a:off x="8273143" y="1338668"/>
            <a:ext cx="124869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2557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481DD9-4D62-ABEF-BD32-7C982ADE22BB}"/>
              </a:ext>
            </a:extLst>
          </p:cNvPr>
          <p:cNvSpPr/>
          <p:nvPr/>
        </p:nvSpPr>
        <p:spPr>
          <a:xfrm>
            <a:off x="-10347"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0383EB59-6FA2-5D11-4423-DFA70FA54665}"/>
              </a:ext>
            </a:extLst>
          </p:cNvPr>
          <p:cNvSpPr txBox="1"/>
          <p:nvPr/>
        </p:nvSpPr>
        <p:spPr>
          <a:xfrm>
            <a:off x="181439" y="872000"/>
            <a:ext cx="8091704" cy="461665"/>
          </a:xfrm>
          <a:prstGeom prst="rect">
            <a:avLst/>
          </a:prstGeom>
          <a:noFill/>
        </p:spPr>
        <p:txBody>
          <a:bodyPr wrap="square">
            <a:spAutoFit/>
          </a:bodyPr>
          <a:lstStyle/>
          <a:p>
            <a:pPr algn="ctr"/>
            <a:r>
              <a:rPr lang="en-IN" sz="2400" b="1" dirty="0">
                <a:solidFill>
                  <a:schemeClr val="bg1"/>
                </a:solidFill>
                <a:effectLst/>
                <a:latin typeface="Neue Machina" panose="00000500000000000000" pitchFamily="50" charset="0"/>
                <a:ea typeface="Calibri" panose="020F0502020204030204" pitchFamily="34" charset="0"/>
              </a:rPr>
              <a:t>Important areas of the Project with screenshots</a:t>
            </a:r>
            <a:endParaRPr lang="en-GB" sz="2400" b="1" dirty="0">
              <a:solidFill>
                <a:schemeClr val="bg1"/>
              </a:solidFill>
              <a:latin typeface="Neue Machina" panose="00000500000000000000" pitchFamily="50" charset="0"/>
            </a:endParaRPr>
          </a:p>
        </p:txBody>
      </p:sp>
      <p:pic>
        <p:nvPicPr>
          <p:cNvPr id="8" name="Graphic 7">
            <a:extLst>
              <a:ext uri="{FF2B5EF4-FFF2-40B4-BE49-F238E27FC236}">
                <a16:creationId xmlns:a16="http://schemas.microsoft.com/office/drawing/2014/main" id="{66BF1FDF-BAEC-7533-B825-2E1600A1C96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93510948-BB66-8A94-70DD-E61269877E46}"/>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3419D00C-7B6B-67C6-096F-426724A00F08}"/>
              </a:ext>
            </a:extLst>
          </p:cNvPr>
          <p:cNvSpPr txBox="1"/>
          <p:nvPr/>
        </p:nvSpPr>
        <p:spPr>
          <a:xfrm>
            <a:off x="750586" y="1653298"/>
            <a:ext cx="10810240" cy="369332"/>
          </a:xfrm>
          <a:prstGeom prst="rect">
            <a:avLst/>
          </a:prstGeom>
          <a:noFill/>
        </p:spPr>
        <p:txBody>
          <a:bodyPr wrap="square" rtlCol="0">
            <a:spAutoFit/>
          </a:bodyPr>
          <a:lstStyle/>
          <a:p>
            <a:r>
              <a:rPr lang="en-US" dirty="0"/>
              <a:t>                                                                                                                    </a:t>
            </a:r>
            <a:r>
              <a:rPr lang="en-US" b="1" dirty="0">
                <a:solidFill>
                  <a:schemeClr val="bg1"/>
                </a:solidFill>
              </a:rPr>
              <a:t>Add a Customer </a:t>
            </a:r>
            <a:endParaRPr lang="en-US" dirty="0"/>
          </a:p>
        </p:txBody>
      </p:sp>
      <p:pic>
        <p:nvPicPr>
          <p:cNvPr id="10" name="Picture 9">
            <a:extLst>
              <a:ext uri="{FF2B5EF4-FFF2-40B4-BE49-F238E27FC236}">
                <a16:creationId xmlns:a16="http://schemas.microsoft.com/office/drawing/2014/main" id="{9F836DBE-13E4-6AD5-0410-628BD408259A}"/>
              </a:ext>
            </a:extLst>
          </p:cNvPr>
          <p:cNvPicPr>
            <a:picLocks noChangeAspect="1"/>
          </p:cNvPicPr>
          <p:nvPr/>
        </p:nvPicPr>
        <p:blipFill>
          <a:blip r:embed="rId4"/>
          <a:stretch>
            <a:fillRect/>
          </a:stretch>
        </p:blipFill>
        <p:spPr>
          <a:xfrm>
            <a:off x="162559" y="1469453"/>
            <a:ext cx="5782481" cy="4618120"/>
          </a:xfrm>
          <a:prstGeom prst="rect">
            <a:avLst/>
          </a:prstGeom>
        </p:spPr>
      </p:pic>
      <p:pic>
        <p:nvPicPr>
          <p:cNvPr id="14" name="Picture 13">
            <a:extLst>
              <a:ext uri="{FF2B5EF4-FFF2-40B4-BE49-F238E27FC236}">
                <a16:creationId xmlns:a16="http://schemas.microsoft.com/office/drawing/2014/main" id="{8B1A4211-FAA2-2C00-203A-9B19B3C3C5D9}"/>
              </a:ext>
            </a:extLst>
          </p:cNvPr>
          <p:cNvPicPr>
            <a:picLocks noChangeAspect="1"/>
          </p:cNvPicPr>
          <p:nvPr/>
        </p:nvPicPr>
        <p:blipFill>
          <a:blip r:embed="rId5"/>
          <a:stretch>
            <a:fillRect/>
          </a:stretch>
        </p:blipFill>
        <p:spPr>
          <a:xfrm>
            <a:off x="6315826" y="2489117"/>
            <a:ext cx="5782480" cy="4267570"/>
          </a:xfrm>
          <a:prstGeom prst="rect">
            <a:avLst/>
          </a:prstGeom>
        </p:spPr>
      </p:pic>
      <p:sp>
        <p:nvSpPr>
          <p:cNvPr id="15" name="Arrow: Right 14">
            <a:extLst>
              <a:ext uri="{FF2B5EF4-FFF2-40B4-BE49-F238E27FC236}">
                <a16:creationId xmlns:a16="http://schemas.microsoft.com/office/drawing/2014/main" id="{3CA8AEE1-55D1-063B-3D80-76812362E33B}"/>
              </a:ext>
            </a:extLst>
          </p:cNvPr>
          <p:cNvSpPr/>
          <p:nvPr/>
        </p:nvSpPr>
        <p:spPr>
          <a:xfrm>
            <a:off x="5984157" y="1717039"/>
            <a:ext cx="731603" cy="2418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678508CA-F925-2E5F-6081-6D5D2B7D6DDD}"/>
              </a:ext>
            </a:extLst>
          </p:cNvPr>
          <p:cNvSpPr/>
          <p:nvPr/>
        </p:nvSpPr>
        <p:spPr>
          <a:xfrm rot="5400000">
            <a:off x="5596236" y="5963988"/>
            <a:ext cx="369332" cy="1069848"/>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DF56B8D-5F3B-94F6-211E-BA8D0F2D8FE4}"/>
              </a:ext>
            </a:extLst>
          </p:cNvPr>
          <p:cNvSpPr txBox="1"/>
          <p:nvPr/>
        </p:nvSpPr>
        <p:spPr>
          <a:xfrm>
            <a:off x="3532309" y="6288120"/>
            <a:ext cx="3427338" cy="369332"/>
          </a:xfrm>
          <a:prstGeom prst="rect">
            <a:avLst/>
          </a:prstGeom>
          <a:noFill/>
        </p:spPr>
        <p:txBody>
          <a:bodyPr wrap="square" rtlCol="0">
            <a:spAutoFit/>
          </a:bodyPr>
          <a:lstStyle/>
          <a:p>
            <a:r>
              <a:rPr lang="en-US" dirty="0">
                <a:solidFill>
                  <a:schemeClr val="bg1"/>
                </a:solidFill>
              </a:rPr>
              <a:t>Add a Product</a:t>
            </a:r>
          </a:p>
        </p:txBody>
      </p:sp>
    </p:spTree>
    <p:extLst>
      <p:ext uri="{BB962C8B-B14F-4D97-AF65-F5344CB8AC3E}">
        <p14:creationId xmlns:p14="http://schemas.microsoft.com/office/powerpoint/2010/main" val="2329243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481DD9-4D62-ABEF-BD32-7C982ADE22BB}"/>
              </a:ext>
            </a:extLst>
          </p:cNvPr>
          <p:cNvSpPr/>
          <p:nvPr/>
        </p:nvSpPr>
        <p:spPr>
          <a:xfrm>
            <a:off x="-10347"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0383EB59-6FA2-5D11-4423-DFA70FA54665}"/>
              </a:ext>
            </a:extLst>
          </p:cNvPr>
          <p:cNvSpPr txBox="1"/>
          <p:nvPr/>
        </p:nvSpPr>
        <p:spPr>
          <a:xfrm>
            <a:off x="2039801" y="557332"/>
            <a:ext cx="8091704" cy="461665"/>
          </a:xfrm>
          <a:prstGeom prst="rect">
            <a:avLst/>
          </a:prstGeom>
          <a:noFill/>
        </p:spPr>
        <p:txBody>
          <a:bodyPr wrap="square">
            <a:spAutoFit/>
          </a:bodyPr>
          <a:lstStyle/>
          <a:p>
            <a:pPr algn="ctr"/>
            <a:r>
              <a:rPr lang="en-IN" sz="2400" b="1" dirty="0">
                <a:solidFill>
                  <a:schemeClr val="bg1"/>
                </a:solidFill>
                <a:effectLst/>
                <a:latin typeface="Neue Machina" panose="00000500000000000000" pitchFamily="50" charset="0"/>
                <a:ea typeface="Calibri" panose="020F0502020204030204" pitchFamily="34" charset="0"/>
              </a:rPr>
              <a:t>Important areas of the Project with screenshots</a:t>
            </a:r>
            <a:endParaRPr lang="en-GB" sz="2400" b="1" dirty="0">
              <a:solidFill>
                <a:schemeClr val="bg1"/>
              </a:solidFill>
              <a:latin typeface="Neue Machina" panose="00000500000000000000" pitchFamily="50" charset="0"/>
            </a:endParaRPr>
          </a:p>
        </p:txBody>
      </p:sp>
      <p:pic>
        <p:nvPicPr>
          <p:cNvPr id="8" name="Graphic 7">
            <a:extLst>
              <a:ext uri="{FF2B5EF4-FFF2-40B4-BE49-F238E27FC236}">
                <a16:creationId xmlns:a16="http://schemas.microsoft.com/office/drawing/2014/main" id="{66BF1FDF-BAEC-7533-B825-2E1600A1C96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93510948-BB66-8A94-70DD-E61269877E46}"/>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3419D00C-7B6B-67C6-096F-426724A00F08}"/>
              </a:ext>
            </a:extLst>
          </p:cNvPr>
          <p:cNvSpPr txBox="1"/>
          <p:nvPr/>
        </p:nvSpPr>
        <p:spPr>
          <a:xfrm>
            <a:off x="750586" y="1653298"/>
            <a:ext cx="10810240" cy="369332"/>
          </a:xfrm>
          <a:prstGeom prst="rect">
            <a:avLst/>
          </a:prstGeom>
          <a:noFill/>
        </p:spPr>
        <p:txBody>
          <a:bodyPr wrap="square" rtlCol="0">
            <a:spAutoFit/>
          </a:bodyPr>
          <a:lstStyle/>
          <a:p>
            <a:r>
              <a:rPr lang="en-US" dirty="0"/>
              <a:t>                                                                                                                 </a:t>
            </a:r>
          </a:p>
        </p:txBody>
      </p:sp>
      <p:pic>
        <p:nvPicPr>
          <p:cNvPr id="5" name="Picture 4">
            <a:extLst>
              <a:ext uri="{FF2B5EF4-FFF2-40B4-BE49-F238E27FC236}">
                <a16:creationId xmlns:a16="http://schemas.microsoft.com/office/drawing/2014/main" id="{820537CB-FD6B-87E1-9340-F25352909816}"/>
              </a:ext>
            </a:extLst>
          </p:cNvPr>
          <p:cNvPicPr>
            <a:picLocks noChangeAspect="1"/>
          </p:cNvPicPr>
          <p:nvPr/>
        </p:nvPicPr>
        <p:blipFill>
          <a:blip r:embed="rId4"/>
          <a:stretch>
            <a:fillRect/>
          </a:stretch>
        </p:blipFill>
        <p:spPr>
          <a:xfrm>
            <a:off x="181439" y="1475614"/>
            <a:ext cx="5670721" cy="2911092"/>
          </a:xfrm>
          <a:prstGeom prst="rect">
            <a:avLst/>
          </a:prstGeom>
        </p:spPr>
      </p:pic>
      <p:pic>
        <p:nvPicPr>
          <p:cNvPr id="11" name="Picture 10">
            <a:extLst>
              <a:ext uri="{FF2B5EF4-FFF2-40B4-BE49-F238E27FC236}">
                <a16:creationId xmlns:a16="http://schemas.microsoft.com/office/drawing/2014/main" id="{B4F38AE6-1C9C-1C0E-75CB-AC9E4379B2F8}"/>
              </a:ext>
            </a:extLst>
          </p:cNvPr>
          <p:cNvPicPr>
            <a:picLocks noChangeAspect="1"/>
          </p:cNvPicPr>
          <p:nvPr/>
        </p:nvPicPr>
        <p:blipFill>
          <a:blip r:embed="rId5"/>
          <a:stretch>
            <a:fillRect/>
          </a:stretch>
        </p:blipFill>
        <p:spPr>
          <a:xfrm>
            <a:off x="6973188" y="1837964"/>
            <a:ext cx="4587638" cy="4854361"/>
          </a:xfrm>
          <a:prstGeom prst="rect">
            <a:avLst/>
          </a:prstGeom>
        </p:spPr>
      </p:pic>
      <p:sp>
        <p:nvSpPr>
          <p:cNvPr id="12" name="Arrow: Down 11">
            <a:extLst>
              <a:ext uri="{FF2B5EF4-FFF2-40B4-BE49-F238E27FC236}">
                <a16:creationId xmlns:a16="http://schemas.microsoft.com/office/drawing/2014/main" id="{44D8E248-55D0-79D2-5585-331A6FAE563B}"/>
              </a:ext>
            </a:extLst>
          </p:cNvPr>
          <p:cNvSpPr/>
          <p:nvPr/>
        </p:nvSpPr>
        <p:spPr>
          <a:xfrm>
            <a:off x="3677920" y="4450080"/>
            <a:ext cx="335280" cy="406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F1CD9AE9-64F9-3644-924E-7FF9D79855DC}"/>
              </a:ext>
            </a:extLst>
          </p:cNvPr>
          <p:cNvSpPr/>
          <p:nvPr/>
        </p:nvSpPr>
        <p:spPr>
          <a:xfrm rot="10800000">
            <a:off x="5577840" y="6040004"/>
            <a:ext cx="1395348" cy="2866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50D3BB1-B5D9-E4E3-5DED-D5EDB9E16FAD}"/>
              </a:ext>
            </a:extLst>
          </p:cNvPr>
          <p:cNvSpPr txBox="1"/>
          <p:nvPr/>
        </p:nvSpPr>
        <p:spPr>
          <a:xfrm>
            <a:off x="2734754" y="4868543"/>
            <a:ext cx="3810000" cy="369332"/>
          </a:xfrm>
          <a:prstGeom prst="rect">
            <a:avLst/>
          </a:prstGeom>
          <a:noFill/>
        </p:spPr>
        <p:txBody>
          <a:bodyPr wrap="square" rtlCol="0">
            <a:spAutoFit/>
          </a:bodyPr>
          <a:lstStyle/>
          <a:p>
            <a:r>
              <a:rPr lang="en-US" b="1" dirty="0">
                <a:solidFill>
                  <a:schemeClr val="accent3"/>
                </a:solidFill>
              </a:rPr>
              <a:t>Add a Product to Cart </a:t>
            </a:r>
            <a:endParaRPr lang="en-US" dirty="0">
              <a:solidFill>
                <a:schemeClr val="accent3"/>
              </a:solidFill>
            </a:endParaRPr>
          </a:p>
        </p:txBody>
      </p:sp>
      <p:sp>
        <p:nvSpPr>
          <p:cNvPr id="19" name="TextBox 18">
            <a:extLst>
              <a:ext uri="{FF2B5EF4-FFF2-40B4-BE49-F238E27FC236}">
                <a16:creationId xmlns:a16="http://schemas.microsoft.com/office/drawing/2014/main" id="{74DE7652-738C-A483-16A5-7B6677E99916}"/>
              </a:ext>
            </a:extLst>
          </p:cNvPr>
          <p:cNvSpPr txBox="1"/>
          <p:nvPr/>
        </p:nvSpPr>
        <p:spPr>
          <a:xfrm>
            <a:off x="1825037" y="6023478"/>
            <a:ext cx="4587637" cy="369332"/>
          </a:xfrm>
          <a:prstGeom prst="rect">
            <a:avLst/>
          </a:prstGeom>
          <a:noFill/>
        </p:spPr>
        <p:txBody>
          <a:bodyPr wrap="square" rtlCol="0">
            <a:spAutoFit/>
          </a:bodyPr>
          <a:lstStyle/>
          <a:p>
            <a:r>
              <a:rPr lang="en-US" b="1" dirty="0">
                <a:solidFill>
                  <a:schemeClr val="accent3"/>
                </a:solidFill>
              </a:rPr>
              <a:t>Get a Customer , cart should be Added </a:t>
            </a:r>
            <a:endParaRPr lang="en-US" dirty="0">
              <a:solidFill>
                <a:schemeClr val="accent3"/>
              </a:solidFill>
            </a:endParaRPr>
          </a:p>
        </p:txBody>
      </p:sp>
    </p:spTree>
    <p:extLst>
      <p:ext uri="{BB962C8B-B14F-4D97-AF65-F5344CB8AC3E}">
        <p14:creationId xmlns:p14="http://schemas.microsoft.com/office/powerpoint/2010/main" val="1787666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481DD9-4D62-ABEF-BD32-7C982ADE22BB}"/>
              </a:ext>
            </a:extLst>
          </p:cNvPr>
          <p:cNvSpPr/>
          <p:nvPr/>
        </p:nvSpPr>
        <p:spPr>
          <a:xfrm>
            <a:off x="10347"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Graphic 7">
            <a:extLst>
              <a:ext uri="{FF2B5EF4-FFF2-40B4-BE49-F238E27FC236}">
                <a16:creationId xmlns:a16="http://schemas.microsoft.com/office/drawing/2014/main" id="{66BF1FDF-BAEC-7533-B825-2E1600A1C96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93510948-BB66-8A94-70DD-E61269877E46}"/>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3419D00C-7B6B-67C6-096F-426724A00F08}"/>
              </a:ext>
            </a:extLst>
          </p:cNvPr>
          <p:cNvSpPr txBox="1"/>
          <p:nvPr/>
        </p:nvSpPr>
        <p:spPr>
          <a:xfrm>
            <a:off x="328310" y="1365488"/>
            <a:ext cx="11654790" cy="369332"/>
          </a:xfrm>
          <a:prstGeom prst="rect">
            <a:avLst/>
          </a:prstGeom>
          <a:noFill/>
        </p:spPr>
        <p:txBody>
          <a:bodyPr wrap="square" rtlCol="0">
            <a:spAutoFit/>
          </a:bodyPr>
          <a:lstStyle/>
          <a:p>
            <a:r>
              <a:rPr lang="en-US" dirty="0">
                <a:solidFill>
                  <a:schemeClr val="accent2"/>
                </a:solidFill>
              </a:rPr>
              <a:t>Order a product directly</a:t>
            </a:r>
            <a:r>
              <a:rPr lang="en-US" dirty="0">
                <a:solidFill>
                  <a:schemeClr val="accent3"/>
                </a:solidFill>
              </a:rPr>
              <a:t>(Buy Now)</a:t>
            </a:r>
            <a:r>
              <a:rPr lang="en-US" dirty="0"/>
              <a:t>                    </a:t>
            </a:r>
            <a:r>
              <a:rPr lang="en-US" dirty="0">
                <a:solidFill>
                  <a:schemeClr val="accent6"/>
                </a:solidFill>
              </a:rPr>
              <a:t>Order a product from cart</a:t>
            </a:r>
            <a:r>
              <a:rPr lang="en-US" dirty="0"/>
              <a:t>                      </a:t>
            </a:r>
            <a:r>
              <a:rPr lang="en-US" dirty="0">
                <a:solidFill>
                  <a:schemeClr val="accent5"/>
                </a:solidFill>
              </a:rPr>
              <a:t>Order a Product from Cart(buy all)</a:t>
            </a:r>
            <a:r>
              <a:rPr lang="en-US" dirty="0"/>
              <a:t>                                                        </a:t>
            </a:r>
          </a:p>
        </p:txBody>
      </p:sp>
      <p:pic>
        <p:nvPicPr>
          <p:cNvPr id="6" name="Picture 5">
            <a:extLst>
              <a:ext uri="{FF2B5EF4-FFF2-40B4-BE49-F238E27FC236}">
                <a16:creationId xmlns:a16="http://schemas.microsoft.com/office/drawing/2014/main" id="{E09F08F4-8E19-6A00-AD1E-AFFE8BDF0ECF}"/>
              </a:ext>
            </a:extLst>
          </p:cNvPr>
          <p:cNvPicPr>
            <a:picLocks noChangeAspect="1"/>
          </p:cNvPicPr>
          <p:nvPr/>
        </p:nvPicPr>
        <p:blipFill>
          <a:blip r:embed="rId4"/>
          <a:stretch>
            <a:fillRect/>
          </a:stretch>
        </p:blipFill>
        <p:spPr>
          <a:xfrm>
            <a:off x="129758" y="1747756"/>
            <a:ext cx="3834570" cy="2478414"/>
          </a:xfrm>
          <a:prstGeom prst="rect">
            <a:avLst/>
          </a:prstGeom>
        </p:spPr>
      </p:pic>
      <p:pic>
        <p:nvPicPr>
          <p:cNvPr id="14" name="Picture 13">
            <a:extLst>
              <a:ext uri="{FF2B5EF4-FFF2-40B4-BE49-F238E27FC236}">
                <a16:creationId xmlns:a16="http://schemas.microsoft.com/office/drawing/2014/main" id="{12B058F0-B9F0-A8AA-8356-7AA5C89AE8BC}"/>
              </a:ext>
            </a:extLst>
          </p:cNvPr>
          <p:cNvPicPr>
            <a:picLocks noChangeAspect="1"/>
          </p:cNvPicPr>
          <p:nvPr/>
        </p:nvPicPr>
        <p:blipFill>
          <a:blip r:embed="rId5"/>
          <a:stretch>
            <a:fillRect/>
          </a:stretch>
        </p:blipFill>
        <p:spPr>
          <a:xfrm>
            <a:off x="4617223" y="1863795"/>
            <a:ext cx="3076965" cy="2249339"/>
          </a:xfrm>
          <a:prstGeom prst="rect">
            <a:avLst/>
          </a:prstGeom>
        </p:spPr>
      </p:pic>
      <p:pic>
        <p:nvPicPr>
          <p:cNvPr id="17" name="Picture 16">
            <a:extLst>
              <a:ext uri="{FF2B5EF4-FFF2-40B4-BE49-F238E27FC236}">
                <a16:creationId xmlns:a16="http://schemas.microsoft.com/office/drawing/2014/main" id="{9EC67BEB-EFCA-03C8-391E-ABCEF9DAED30}"/>
              </a:ext>
            </a:extLst>
          </p:cNvPr>
          <p:cNvPicPr>
            <a:picLocks noChangeAspect="1"/>
          </p:cNvPicPr>
          <p:nvPr/>
        </p:nvPicPr>
        <p:blipFill>
          <a:blip r:embed="rId6"/>
          <a:stretch>
            <a:fillRect/>
          </a:stretch>
        </p:blipFill>
        <p:spPr>
          <a:xfrm>
            <a:off x="8347083" y="1846051"/>
            <a:ext cx="3719524" cy="2249339"/>
          </a:xfrm>
          <a:prstGeom prst="rect">
            <a:avLst/>
          </a:prstGeom>
        </p:spPr>
      </p:pic>
      <p:pic>
        <p:nvPicPr>
          <p:cNvPr id="20" name="Picture 19">
            <a:extLst>
              <a:ext uri="{FF2B5EF4-FFF2-40B4-BE49-F238E27FC236}">
                <a16:creationId xmlns:a16="http://schemas.microsoft.com/office/drawing/2014/main" id="{5511CFC5-95F9-56C4-4D6C-19166D0147EC}"/>
              </a:ext>
            </a:extLst>
          </p:cNvPr>
          <p:cNvPicPr>
            <a:picLocks noChangeAspect="1"/>
          </p:cNvPicPr>
          <p:nvPr/>
        </p:nvPicPr>
        <p:blipFill>
          <a:blip r:embed="rId7"/>
          <a:stretch>
            <a:fillRect/>
          </a:stretch>
        </p:blipFill>
        <p:spPr>
          <a:xfrm>
            <a:off x="1211035" y="4296784"/>
            <a:ext cx="5181601" cy="2451773"/>
          </a:xfrm>
          <a:prstGeom prst="rect">
            <a:avLst/>
          </a:prstGeom>
        </p:spPr>
      </p:pic>
      <p:sp>
        <p:nvSpPr>
          <p:cNvPr id="21" name="TextBox 20">
            <a:extLst>
              <a:ext uri="{FF2B5EF4-FFF2-40B4-BE49-F238E27FC236}">
                <a16:creationId xmlns:a16="http://schemas.microsoft.com/office/drawing/2014/main" id="{E5179D76-2547-17E1-91D8-4ED361A96144}"/>
              </a:ext>
            </a:extLst>
          </p:cNvPr>
          <p:cNvSpPr txBox="1"/>
          <p:nvPr/>
        </p:nvSpPr>
        <p:spPr>
          <a:xfrm>
            <a:off x="4617223" y="407045"/>
            <a:ext cx="4329788" cy="400110"/>
          </a:xfrm>
          <a:prstGeom prst="rect">
            <a:avLst/>
          </a:prstGeom>
          <a:noFill/>
        </p:spPr>
        <p:txBody>
          <a:bodyPr wrap="square" rtlCol="0">
            <a:spAutoFit/>
          </a:bodyPr>
          <a:lstStyle/>
          <a:p>
            <a:r>
              <a:rPr lang="en-US" sz="2000" b="1" dirty="0">
                <a:solidFill>
                  <a:schemeClr val="bg1"/>
                </a:solidFill>
              </a:rPr>
              <a:t>Order a Product in three ways </a:t>
            </a:r>
            <a:endParaRPr lang="en-US" dirty="0">
              <a:solidFill>
                <a:schemeClr val="bg1"/>
              </a:solidFill>
            </a:endParaRPr>
          </a:p>
        </p:txBody>
      </p:sp>
      <p:cxnSp>
        <p:nvCxnSpPr>
          <p:cNvPr id="23" name="Straight Connector 22">
            <a:extLst>
              <a:ext uri="{FF2B5EF4-FFF2-40B4-BE49-F238E27FC236}">
                <a16:creationId xmlns:a16="http://schemas.microsoft.com/office/drawing/2014/main" id="{2D37FB4F-BC7A-A885-0110-CD1333B37253}"/>
              </a:ext>
            </a:extLst>
          </p:cNvPr>
          <p:cNvCxnSpPr>
            <a:cxnSpLocks/>
          </p:cNvCxnSpPr>
          <p:nvPr/>
        </p:nvCxnSpPr>
        <p:spPr>
          <a:xfrm flipV="1">
            <a:off x="5176466" y="780223"/>
            <a:ext cx="1859762" cy="5724"/>
          </a:xfrm>
          <a:prstGeom prst="line">
            <a:avLst/>
          </a:prstGeom>
        </p:spPr>
        <p:style>
          <a:lnRef idx="1">
            <a:schemeClr val="accent3"/>
          </a:lnRef>
          <a:fillRef idx="0">
            <a:schemeClr val="accent3"/>
          </a:fillRef>
          <a:effectRef idx="0">
            <a:schemeClr val="accent3"/>
          </a:effectRef>
          <a:fontRef idx="minor">
            <a:schemeClr val="tx1"/>
          </a:fontRef>
        </p:style>
      </p:cxnSp>
      <p:sp>
        <p:nvSpPr>
          <p:cNvPr id="25" name="TextBox 24">
            <a:extLst>
              <a:ext uri="{FF2B5EF4-FFF2-40B4-BE49-F238E27FC236}">
                <a16:creationId xmlns:a16="http://schemas.microsoft.com/office/drawing/2014/main" id="{ACBA4695-BDBA-2F95-206E-EC88DF8AED9D}"/>
              </a:ext>
            </a:extLst>
          </p:cNvPr>
          <p:cNvSpPr txBox="1"/>
          <p:nvPr/>
        </p:nvSpPr>
        <p:spPr>
          <a:xfrm>
            <a:off x="7243377" y="5200350"/>
            <a:ext cx="4796223" cy="1200329"/>
          </a:xfrm>
          <a:prstGeom prst="rect">
            <a:avLst/>
          </a:prstGeom>
          <a:noFill/>
        </p:spPr>
        <p:txBody>
          <a:bodyPr wrap="square" rtlCol="0">
            <a:spAutoFit/>
          </a:bodyPr>
          <a:lstStyle/>
          <a:p>
            <a:r>
              <a:rPr lang="en-US" b="1" dirty="0">
                <a:solidFill>
                  <a:schemeClr val="bg1"/>
                </a:solidFill>
              </a:rPr>
              <a:t>After placing an order, the products in the </a:t>
            </a:r>
            <a:r>
              <a:rPr lang="en-US" b="1" dirty="0" err="1">
                <a:solidFill>
                  <a:schemeClr val="bg1"/>
                </a:solidFill>
              </a:rPr>
              <a:t>cartlistitems</a:t>
            </a:r>
            <a:r>
              <a:rPr lang="en-US" b="1" dirty="0">
                <a:solidFill>
                  <a:schemeClr val="bg1"/>
                </a:solidFill>
              </a:rPr>
              <a:t> should be removed, leaving the cart empty, and the order should be processed successfully.</a:t>
            </a:r>
          </a:p>
        </p:txBody>
      </p:sp>
      <p:sp>
        <p:nvSpPr>
          <p:cNvPr id="26" name="Arrow: Right 25">
            <a:extLst>
              <a:ext uri="{FF2B5EF4-FFF2-40B4-BE49-F238E27FC236}">
                <a16:creationId xmlns:a16="http://schemas.microsoft.com/office/drawing/2014/main" id="{EB03BF7B-84A8-B6EF-5EA4-329C6AE50D41}"/>
              </a:ext>
            </a:extLst>
          </p:cNvPr>
          <p:cNvSpPr/>
          <p:nvPr/>
        </p:nvSpPr>
        <p:spPr>
          <a:xfrm>
            <a:off x="6553200" y="5522671"/>
            <a:ext cx="629920" cy="2786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1062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DA6FF-6F44-C06C-54EB-E08AF6143311}"/>
              </a:ext>
            </a:extLst>
          </p:cNvPr>
          <p:cNvSpPr txBox="1"/>
          <p:nvPr/>
        </p:nvSpPr>
        <p:spPr>
          <a:xfrm>
            <a:off x="323850" y="465316"/>
            <a:ext cx="4880597" cy="461665"/>
          </a:xfrm>
          <a:prstGeom prst="rect">
            <a:avLst/>
          </a:prstGeom>
          <a:noFill/>
        </p:spPr>
        <p:txBody>
          <a:bodyPr wrap="square">
            <a:spAutoFit/>
          </a:bodyPr>
          <a:lstStyle/>
          <a:p>
            <a:r>
              <a:rPr lang="en-IN" sz="2400" b="1" dirty="0">
                <a:effectLst/>
                <a:latin typeface="Neue Machina" panose="00000500000000000000" pitchFamily="50" charset="0"/>
                <a:ea typeface="Calibri" panose="020F0502020204030204" pitchFamily="34" charset="0"/>
              </a:rPr>
              <a:t>Personal BACKGROUND</a:t>
            </a:r>
            <a:endParaRPr lang="en-GB" sz="2400" b="1" dirty="0">
              <a:latin typeface="Neue Machina" panose="00000500000000000000" pitchFamily="50" charset="0"/>
            </a:endParaRPr>
          </a:p>
        </p:txBody>
      </p:sp>
      <p:sp>
        <p:nvSpPr>
          <p:cNvPr id="3" name="TextBox 2">
            <a:extLst>
              <a:ext uri="{FF2B5EF4-FFF2-40B4-BE49-F238E27FC236}">
                <a16:creationId xmlns:a16="http://schemas.microsoft.com/office/drawing/2014/main" id="{DC974569-3E72-209E-3294-60EB4C694B43}"/>
              </a:ext>
            </a:extLst>
          </p:cNvPr>
          <p:cNvSpPr txBox="1"/>
          <p:nvPr/>
        </p:nvSpPr>
        <p:spPr>
          <a:xfrm>
            <a:off x="323850" y="940013"/>
            <a:ext cx="7865692" cy="369332"/>
          </a:xfrm>
          <a:prstGeom prst="rect">
            <a:avLst/>
          </a:prstGeom>
          <a:noFill/>
        </p:spPr>
        <p:txBody>
          <a:bodyPr wrap="square">
            <a:spAutoFit/>
          </a:bodyPr>
          <a:lstStyle/>
          <a:p>
            <a:r>
              <a:rPr lang="en-IN" sz="1800" dirty="0">
                <a:effectLst/>
                <a:latin typeface="Neue Machina" panose="00000500000000000000" pitchFamily="50" charset="0"/>
                <a:ea typeface="Calibri" panose="020F0502020204030204" pitchFamily="34" charset="0"/>
              </a:rPr>
              <a:t>(Name, Past Experience, Qualification, Career Summary)</a:t>
            </a:r>
            <a:endParaRPr lang="en-GB" dirty="0">
              <a:latin typeface="Neue Machina" panose="00000500000000000000" pitchFamily="50" charset="0"/>
            </a:endParaRPr>
          </a:p>
        </p:txBody>
      </p:sp>
      <p:sp>
        <p:nvSpPr>
          <p:cNvPr id="4" name="TextBox 3">
            <a:extLst>
              <a:ext uri="{FF2B5EF4-FFF2-40B4-BE49-F238E27FC236}">
                <a16:creationId xmlns:a16="http://schemas.microsoft.com/office/drawing/2014/main" id="{518A408B-108E-8EA9-DA0A-9F0FA1CD9B17}"/>
              </a:ext>
            </a:extLst>
          </p:cNvPr>
          <p:cNvSpPr txBox="1"/>
          <p:nvPr/>
        </p:nvSpPr>
        <p:spPr>
          <a:xfrm>
            <a:off x="373574" y="1765524"/>
            <a:ext cx="2925807"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Name : </a:t>
            </a:r>
            <a:r>
              <a:rPr lang="en-IN" dirty="0">
                <a:latin typeface="Neue Machina" panose="00000500000000000000" pitchFamily="50" charset="0"/>
                <a:ea typeface="Calibri" panose="020F0502020204030204" pitchFamily="34" charset="0"/>
              </a:rPr>
              <a:t>Ragavendran G</a:t>
            </a:r>
            <a:endParaRPr lang="en-GB" dirty="0">
              <a:latin typeface="Neue Machina" panose="00000500000000000000" pitchFamily="50" charset="0"/>
            </a:endParaRPr>
          </a:p>
        </p:txBody>
      </p:sp>
      <p:sp>
        <p:nvSpPr>
          <p:cNvPr id="5" name="TextBox 4">
            <a:extLst>
              <a:ext uri="{FF2B5EF4-FFF2-40B4-BE49-F238E27FC236}">
                <a16:creationId xmlns:a16="http://schemas.microsoft.com/office/drawing/2014/main" id="{F86A3C17-90A3-F93F-5D84-D3D378E1ACB2}"/>
              </a:ext>
            </a:extLst>
          </p:cNvPr>
          <p:cNvSpPr txBox="1"/>
          <p:nvPr/>
        </p:nvSpPr>
        <p:spPr>
          <a:xfrm>
            <a:off x="373574" y="2606592"/>
            <a:ext cx="3321733"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Past Experience : </a:t>
            </a:r>
            <a:r>
              <a:rPr lang="en-IN" sz="1800" dirty="0">
                <a:effectLst/>
                <a:latin typeface="Neue Machina" panose="00000500000000000000" pitchFamily="50" charset="0"/>
                <a:ea typeface="Calibri" panose="020F0502020204030204" pitchFamily="34" charset="0"/>
              </a:rPr>
              <a:t>Fresher</a:t>
            </a:r>
            <a:endParaRPr lang="en-GB" dirty="0">
              <a:latin typeface="Neue Machina" panose="00000500000000000000" pitchFamily="50" charset="0"/>
            </a:endParaRPr>
          </a:p>
        </p:txBody>
      </p:sp>
      <p:sp>
        <p:nvSpPr>
          <p:cNvPr id="6" name="TextBox 5">
            <a:extLst>
              <a:ext uri="{FF2B5EF4-FFF2-40B4-BE49-F238E27FC236}">
                <a16:creationId xmlns:a16="http://schemas.microsoft.com/office/drawing/2014/main" id="{A55AE72A-AEC0-D00B-117C-50F93D7FACDF}"/>
              </a:ext>
            </a:extLst>
          </p:cNvPr>
          <p:cNvSpPr txBox="1"/>
          <p:nvPr/>
        </p:nvSpPr>
        <p:spPr>
          <a:xfrm>
            <a:off x="373574" y="3447660"/>
            <a:ext cx="4764034"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Qualification </a:t>
            </a:r>
            <a:r>
              <a:rPr lang="en-IN" sz="1800" dirty="0">
                <a:effectLst/>
                <a:latin typeface="Neue Machina" panose="00000500000000000000" pitchFamily="50" charset="0"/>
                <a:ea typeface="Calibri" panose="020F0502020204030204" pitchFamily="34" charset="0"/>
              </a:rPr>
              <a:t>: </a:t>
            </a:r>
            <a:r>
              <a:rPr lang="en-IN" sz="1800" dirty="0" err="1">
                <a:effectLst/>
                <a:latin typeface="Neue Machina" panose="00000500000000000000" pitchFamily="50" charset="0"/>
                <a:ea typeface="Calibri" panose="020F0502020204030204" pitchFamily="34" charset="0"/>
              </a:rPr>
              <a:t>B.tech</a:t>
            </a:r>
            <a:r>
              <a:rPr lang="en-IN" sz="1800" dirty="0">
                <a:effectLst/>
                <a:latin typeface="Neue Machina" panose="00000500000000000000" pitchFamily="50" charset="0"/>
                <a:ea typeface="Calibri" panose="020F0502020204030204" pitchFamily="34" charset="0"/>
              </a:rPr>
              <a:t> </a:t>
            </a:r>
            <a:r>
              <a:rPr lang="en-IN" sz="1800" b="1" dirty="0">
                <a:effectLst/>
                <a:latin typeface="Neue Machina" panose="00000500000000000000" pitchFamily="50" charset="0"/>
                <a:ea typeface="Calibri" panose="020F0502020204030204" pitchFamily="34" charset="0"/>
              </a:rPr>
              <a:t>-</a:t>
            </a:r>
            <a:r>
              <a:rPr lang="en-IN" sz="1800" dirty="0">
                <a:effectLst/>
                <a:latin typeface="Neue Machina" panose="00000500000000000000" pitchFamily="50" charset="0"/>
                <a:ea typeface="Calibri" panose="020F0502020204030204" pitchFamily="34" charset="0"/>
              </a:rPr>
              <a:t>Information Technology</a:t>
            </a:r>
            <a:endParaRPr lang="en-GB" dirty="0">
              <a:latin typeface="Neue Machina" panose="00000500000000000000" pitchFamily="50" charset="0"/>
            </a:endParaRPr>
          </a:p>
        </p:txBody>
      </p:sp>
      <p:sp>
        <p:nvSpPr>
          <p:cNvPr id="7" name="TextBox 6">
            <a:extLst>
              <a:ext uri="{FF2B5EF4-FFF2-40B4-BE49-F238E27FC236}">
                <a16:creationId xmlns:a16="http://schemas.microsoft.com/office/drawing/2014/main" id="{7F9B1C4D-84C8-31FA-3922-10AC6E28778E}"/>
              </a:ext>
            </a:extLst>
          </p:cNvPr>
          <p:cNvSpPr txBox="1"/>
          <p:nvPr/>
        </p:nvSpPr>
        <p:spPr>
          <a:xfrm>
            <a:off x="373574" y="4288728"/>
            <a:ext cx="6941626" cy="1200329"/>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Career Summary : </a:t>
            </a:r>
            <a:r>
              <a:rPr lang="en-US" dirty="0"/>
              <a:t>I have completed my Bachelor's degree in Information Technology. I am currently focusing on enhancing my skills in backend development using Java and Spring Boot, and I am committed to learning and working efficiently.</a:t>
            </a:r>
            <a:endParaRPr lang="en-GB" b="1" dirty="0">
              <a:latin typeface="Neue Machina" panose="00000500000000000000" pitchFamily="50" charset="0"/>
            </a:endParaRPr>
          </a:p>
        </p:txBody>
      </p:sp>
      <p:grpSp>
        <p:nvGrpSpPr>
          <p:cNvPr id="14" name="Group 13">
            <a:extLst>
              <a:ext uri="{FF2B5EF4-FFF2-40B4-BE49-F238E27FC236}">
                <a16:creationId xmlns:a16="http://schemas.microsoft.com/office/drawing/2014/main" id="{9EBA3E50-760C-4B48-105E-E945156BB4B8}"/>
              </a:ext>
            </a:extLst>
          </p:cNvPr>
          <p:cNvGrpSpPr/>
          <p:nvPr/>
        </p:nvGrpSpPr>
        <p:grpSpPr>
          <a:xfrm>
            <a:off x="9574540" y="6420365"/>
            <a:ext cx="2243886" cy="375289"/>
            <a:chOff x="10212759" y="6518571"/>
            <a:chExt cx="1842973" cy="313399"/>
          </a:xfrm>
        </p:grpSpPr>
        <p:pic>
          <p:nvPicPr>
            <p:cNvPr id="15" name="Picture 14">
              <a:extLst>
                <a:ext uri="{FF2B5EF4-FFF2-40B4-BE49-F238E27FC236}">
                  <a16:creationId xmlns:a16="http://schemas.microsoft.com/office/drawing/2014/main" id="{5E71206E-49DD-6821-C349-BF92F187E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36F6DD2B-5B85-359C-4FBD-B253EDD278C8}"/>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Content Placeholder 7" descr="A shadow of a person holding a piece of paper&#10;&#10;Description automatically generated with medium confidence">
            <a:extLst>
              <a:ext uri="{FF2B5EF4-FFF2-40B4-BE49-F238E27FC236}">
                <a16:creationId xmlns:a16="http://schemas.microsoft.com/office/drawing/2014/main" id="{DC448513-01ED-D953-1310-6C67CD5329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854" r="21746"/>
          <a:stretch/>
        </p:blipFill>
        <p:spPr>
          <a:xfrm>
            <a:off x="7556763" y="0"/>
            <a:ext cx="4635237"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pic>
        <p:nvPicPr>
          <p:cNvPr id="12" name="Graphic 11">
            <a:extLst>
              <a:ext uri="{FF2B5EF4-FFF2-40B4-BE49-F238E27FC236}">
                <a16:creationId xmlns:a16="http://schemas.microsoft.com/office/drawing/2014/main" id="{2E060AA3-7941-8126-2364-D4ADA04CFDA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90623" y="0"/>
            <a:ext cx="2401377" cy="902226"/>
          </a:xfrm>
          <a:prstGeom prst="rect">
            <a:avLst/>
          </a:prstGeom>
        </p:spPr>
      </p:pic>
      <p:sp>
        <p:nvSpPr>
          <p:cNvPr id="19" name="Rectangle 18">
            <a:extLst>
              <a:ext uri="{FF2B5EF4-FFF2-40B4-BE49-F238E27FC236}">
                <a16:creationId xmlns:a16="http://schemas.microsoft.com/office/drawing/2014/main" id="{E693E662-DEF3-AC26-DAC6-B46F4CFDCDCC}"/>
              </a:ext>
            </a:extLst>
          </p:cNvPr>
          <p:cNvSpPr/>
          <p:nvPr/>
        </p:nvSpPr>
        <p:spPr>
          <a:xfrm>
            <a:off x="4740604" y="-930885"/>
            <a:ext cx="513567" cy="513567"/>
          </a:xfrm>
          <a:prstGeom prst="rect">
            <a:avLst/>
          </a:prstGeom>
          <a:solidFill>
            <a:srgbClr val="7175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0" name="Straight Connector 19">
            <a:extLst>
              <a:ext uri="{FF2B5EF4-FFF2-40B4-BE49-F238E27FC236}">
                <a16:creationId xmlns:a16="http://schemas.microsoft.com/office/drawing/2014/main" id="{927653B8-8986-53CB-65C9-A4869AC3732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9389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481DD9-4D62-ABEF-BD32-7C982ADE22BB}"/>
              </a:ext>
            </a:extLst>
          </p:cNvPr>
          <p:cNvSpPr/>
          <p:nvPr/>
        </p:nvSpPr>
        <p:spPr>
          <a:xfrm>
            <a:off x="-10347"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0383EB59-6FA2-5D11-4423-DFA70FA54665}"/>
              </a:ext>
            </a:extLst>
          </p:cNvPr>
          <p:cNvSpPr txBox="1"/>
          <p:nvPr/>
        </p:nvSpPr>
        <p:spPr>
          <a:xfrm>
            <a:off x="1919624" y="559453"/>
            <a:ext cx="7804321" cy="584775"/>
          </a:xfrm>
          <a:prstGeom prst="rect">
            <a:avLst/>
          </a:prstGeom>
          <a:noFill/>
        </p:spPr>
        <p:txBody>
          <a:bodyPr wrap="square">
            <a:spAutoFit/>
          </a:bodyPr>
          <a:lstStyle/>
          <a:p>
            <a:pPr algn="ctr"/>
            <a:r>
              <a:rPr lang="en-GB" sz="3200" b="1" dirty="0">
                <a:solidFill>
                  <a:schemeClr val="bg1"/>
                </a:solidFill>
                <a:latin typeface="Neue Machina" panose="00000500000000000000" pitchFamily="50" charset="0"/>
              </a:rPr>
              <a:t>Exception</a:t>
            </a:r>
            <a:r>
              <a:rPr lang="en-GB" sz="2400" b="1" dirty="0">
                <a:solidFill>
                  <a:schemeClr val="bg1"/>
                </a:solidFill>
                <a:latin typeface="Neue Machina" panose="00000500000000000000" pitchFamily="50" charset="0"/>
              </a:rPr>
              <a:t> </a:t>
            </a:r>
          </a:p>
        </p:txBody>
      </p:sp>
      <p:pic>
        <p:nvPicPr>
          <p:cNvPr id="8" name="Graphic 7">
            <a:extLst>
              <a:ext uri="{FF2B5EF4-FFF2-40B4-BE49-F238E27FC236}">
                <a16:creationId xmlns:a16="http://schemas.microsoft.com/office/drawing/2014/main" id="{66BF1FDF-BAEC-7533-B825-2E1600A1C96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93510948-BB66-8A94-70DD-E61269877E46}"/>
              </a:ext>
            </a:extLst>
          </p:cNvPr>
          <p:cNvCxnSpPr>
            <a:cxnSpLocks/>
          </p:cNvCxnSpPr>
          <p:nvPr/>
        </p:nvCxnSpPr>
        <p:spPr>
          <a:xfrm>
            <a:off x="3656330" y="1083553"/>
            <a:ext cx="433959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3419D00C-7B6B-67C6-096F-426724A00F08}"/>
              </a:ext>
            </a:extLst>
          </p:cNvPr>
          <p:cNvSpPr txBox="1"/>
          <p:nvPr/>
        </p:nvSpPr>
        <p:spPr>
          <a:xfrm>
            <a:off x="750586" y="1653298"/>
            <a:ext cx="10810240" cy="369332"/>
          </a:xfrm>
          <a:prstGeom prst="rect">
            <a:avLst/>
          </a:prstGeom>
          <a:noFill/>
        </p:spPr>
        <p:txBody>
          <a:bodyPr wrap="square" rtlCol="0">
            <a:spAutoFit/>
          </a:bodyPr>
          <a:lstStyle/>
          <a:p>
            <a:r>
              <a:rPr lang="en-US" dirty="0"/>
              <a:t>                                                                                                                 </a:t>
            </a:r>
          </a:p>
        </p:txBody>
      </p:sp>
      <p:pic>
        <p:nvPicPr>
          <p:cNvPr id="6" name="Picture 5">
            <a:extLst>
              <a:ext uri="{FF2B5EF4-FFF2-40B4-BE49-F238E27FC236}">
                <a16:creationId xmlns:a16="http://schemas.microsoft.com/office/drawing/2014/main" id="{77C3F7AD-CF14-D91A-264D-8AC2A372F6EC}"/>
              </a:ext>
            </a:extLst>
          </p:cNvPr>
          <p:cNvPicPr>
            <a:picLocks noChangeAspect="1"/>
          </p:cNvPicPr>
          <p:nvPr/>
        </p:nvPicPr>
        <p:blipFill>
          <a:blip r:embed="rId4"/>
          <a:stretch>
            <a:fillRect/>
          </a:stretch>
        </p:blipFill>
        <p:spPr>
          <a:xfrm>
            <a:off x="2972869" y="2369748"/>
            <a:ext cx="4786075" cy="1463167"/>
          </a:xfrm>
          <a:prstGeom prst="rect">
            <a:avLst/>
          </a:prstGeom>
        </p:spPr>
      </p:pic>
      <p:pic>
        <p:nvPicPr>
          <p:cNvPr id="14" name="Picture 13">
            <a:extLst>
              <a:ext uri="{FF2B5EF4-FFF2-40B4-BE49-F238E27FC236}">
                <a16:creationId xmlns:a16="http://schemas.microsoft.com/office/drawing/2014/main" id="{0D172593-67BD-DC99-C3E0-65EF0D64432F}"/>
              </a:ext>
            </a:extLst>
          </p:cNvPr>
          <p:cNvPicPr>
            <a:picLocks noChangeAspect="1"/>
          </p:cNvPicPr>
          <p:nvPr/>
        </p:nvPicPr>
        <p:blipFill>
          <a:blip r:embed="rId5"/>
          <a:stretch>
            <a:fillRect/>
          </a:stretch>
        </p:blipFill>
        <p:spPr>
          <a:xfrm>
            <a:off x="8154781" y="1083553"/>
            <a:ext cx="3921348" cy="1806097"/>
          </a:xfrm>
          <a:prstGeom prst="rect">
            <a:avLst/>
          </a:prstGeom>
        </p:spPr>
      </p:pic>
      <p:pic>
        <p:nvPicPr>
          <p:cNvPr id="17" name="Picture 16">
            <a:extLst>
              <a:ext uri="{FF2B5EF4-FFF2-40B4-BE49-F238E27FC236}">
                <a16:creationId xmlns:a16="http://schemas.microsoft.com/office/drawing/2014/main" id="{80F0C303-102B-D49C-994E-CC6EBA4356A9}"/>
              </a:ext>
            </a:extLst>
          </p:cNvPr>
          <p:cNvPicPr>
            <a:picLocks noChangeAspect="1"/>
          </p:cNvPicPr>
          <p:nvPr/>
        </p:nvPicPr>
        <p:blipFill>
          <a:blip r:embed="rId6"/>
          <a:stretch>
            <a:fillRect/>
          </a:stretch>
        </p:blipFill>
        <p:spPr>
          <a:xfrm>
            <a:off x="235283" y="1169042"/>
            <a:ext cx="2491956" cy="1996613"/>
          </a:xfrm>
          <a:prstGeom prst="rect">
            <a:avLst/>
          </a:prstGeom>
        </p:spPr>
      </p:pic>
      <p:pic>
        <p:nvPicPr>
          <p:cNvPr id="20" name="Picture 19">
            <a:extLst>
              <a:ext uri="{FF2B5EF4-FFF2-40B4-BE49-F238E27FC236}">
                <a16:creationId xmlns:a16="http://schemas.microsoft.com/office/drawing/2014/main" id="{7B308B36-4117-7D5F-A946-2CBB5E2E6368}"/>
              </a:ext>
            </a:extLst>
          </p:cNvPr>
          <p:cNvPicPr>
            <a:picLocks noChangeAspect="1"/>
          </p:cNvPicPr>
          <p:nvPr/>
        </p:nvPicPr>
        <p:blipFill>
          <a:blip r:embed="rId7"/>
          <a:stretch>
            <a:fillRect/>
          </a:stretch>
        </p:blipFill>
        <p:spPr>
          <a:xfrm>
            <a:off x="10347" y="4671701"/>
            <a:ext cx="7346216" cy="1486029"/>
          </a:xfrm>
          <a:prstGeom prst="rect">
            <a:avLst/>
          </a:prstGeom>
        </p:spPr>
      </p:pic>
      <p:pic>
        <p:nvPicPr>
          <p:cNvPr id="22" name="Picture 21">
            <a:extLst>
              <a:ext uri="{FF2B5EF4-FFF2-40B4-BE49-F238E27FC236}">
                <a16:creationId xmlns:a16="http://schemas.microsoft.com/office/drawing/2014/main" id="{56892523-A772-AC20-0DD8-6A266F2A0419}"/>
              </a:ext>
            </a:extLst>
          </p:cNvPr>
          <p:cNvPicPr>
            <a:picLocks noChangeAspect="1"/>
          </p:cNvPicPr>
          <p:nvPr/>
        </p:nvPicPr>
        <p:blipFill>
          <a:blip r:embed="rId8"/>
          <a:stretch>
            <a:fillRect/>
          </a:stretch>
        </p:blipFill>
        <p:spPr>
          <a:xfrm>
            <a:off x="8191238" y="3459395"/>
            <a:ext cx="3848433" cy="3144340"/>
          </a:xfrm>
          <a:prstGeom prst="rect">
            <a:avLst/>
          </a:prstGeom>
        </p:spPr>
      </p:pic>
      <p:cxnSp>
        <p:nvCxnSpPr>
          <p:cNvPr id="24" name="Straight Arrow Connector 23">
            <a:extLst>
              <a:ext uri="{FF2B5EF4-FFF2-40B4-BE49-F238E27FC236}">
                <a16:creationId xmlns:a16="http://schemas.microsoft.com/office/drawing/2014/main" id="{AF5885C2-4142-8DEA-7FEB-1094DCAFF789}"/>
              </a:ext>
            </a:extLst>
          </p:cNvPr>
          <p:cNvCxnSpPr>
            <a:cxnSpLocks/>
          </p:cNvCxnSpPr>
          <p:nvPr/>
        </p:nvCxnSpPr>
        <p:spPr>
          <a:xfrm>
            <a:off x="1696720" y="2352067"/>
            <a:ext cx="355600" cy="297177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8E47C57A-0B18-97E4-7B7D-A8C40F089624}"/>
              </a:ext>
            </a:extLst>
          </p:cNvPr>
          <p:cNvCxnSpPr>
            <a:cxnSpLocks/>
          </p:cNvCxnSpPr>
          <p:nvPr/>
        </p:nvCxnSpPr>
        <p:spPr>
          <a:xfrm flipH="1">
            <a:off x="3200400" y="2889650"/>
            <a:ext cx="883920" cy="2315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C2EB81B-8AC3-DEDC-C099-30C173BF167E}"/>
              </a:ext>
            </a:extLst>
          </p:cNvPr>
          <p:cNvCxnSpPr>
            <a:cxnSpLocks/>
          </p:cNvCxnSpPr>
          <p:nvPr/>
        </p:nvCxnSpPr>
        <p:spPr>
          <a:xfrm flipV="1">
            <a:off x="4744720" y="2058718"/>
            <a:ext cx="5008564" cy="314598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9" name="Straight Arrow Connector 38">
            <a:extLst>
              <a:ext uri="{FF2B5EF4-FFF2-40B4-BE49-F238E27FC236}">
                <a16:creationId xmlns:a16="http://schemas.microsoft.com/office/drawing/2014/main" id="{25613545-3E22-70B2-8E43-2AF2D9B231B4}"/>
              </a:ext>
            </a:extLst>
          </p:cNvPr>
          <p:cNvCxnSpPr>
            <a:cxnSpLocks/>
          </p:cNvCxnSpPr>
          <p:nvPr/>
        </p:nvCxnSpPr>
        <p:spPr>
          <a:xfrm>
            <a:off x="9215391" y="1856008"/>
            <a:ext cx="0" cy="42298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092689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5B1590-8954-6EF1-A6C9-785B3FD80545}"/>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250000"/>
              </a:lnSpc>
              <a:buFont typeface="Arial" panose="020B0604020202020204" pitchFamily="34" charset="0"/>
              <a:buChar char="•"/>
            </a:pPr>
            <a:r>
              <a:rPr lang="en-US" dirty="0"/>
              <a:t>The online shopping project successfully leveraged Java Spring Boot and Hibernate to create a scalable, maintainable, and user-friendly application. </a:t>
            </a:r>
          </a:p>
          <a:p>
            <a:pPr marL="285750" indent="-285750">
              <a:lnSpc>
                <a:spcPct val="250000"/>
              </a:lnSpc>
              <a:buFont typeface="Arial" panose="020B0604020202020204" pitchFamily="34" charset="0"/>
              <a:buChar char="•"/>
            </a:pPr>
            <a:r>
              <a:rPr lang="en-US" dirty="0"/>
              <a:t>This Following best practices in object-oriented design, exception handling, and architectural patterns, the project is a solid foundation for understanding and developing modern web applications. </a:t>
            </a:r>
          </a:p>
          <a:p>
            <a:pPr marL="285750" indent="-285750">
              <a:lnSpc>
                <a:spcPct val="250000"/>
              </a:lnSpc>
              <a:buFont typeface="Arial" panose="020B0604020202020204" pitchFamily="34" charset="0"/>
              <a:buChar char="•"/>
            </a:pPr>
            <a:r>
              <a:rPr lang="en-US" dirty="0"/>
              <a:t>The experience gained through this project will be valuable in tackling more complex challenges and continuing to enhance development skills in future projects.</a:t>
            </a:r>
            <a:endParaRPr lang="en-GB" dirty="0"/>
          </a:p>
        </p:txBody>
      </p:sp>
      <p:sp>
        <p:nvSpPr>
          <p:cNvPr id="11" name="TextBox 10">
            <a:extLst>
              <a:ext uri="{FF2B5EF4-FFF2-40B4-BE49-F238E27FC236}">
                <a16:creationId xmlns:a16="http://schemas.microsoft.com/office/drawing/2014/main" id="{D138D6ED-DD80-8D48-2960-9D0F1FF02C71}"/>
              </a:ext>
            </a:extLst>
          </p:cNvPr>
          <p:cNvSpPr txBox="1"/>
          <p:nvPr/>
        </p:nvSpPr>
        <p:spPr>
          <a:xfrm>
            <a:off x="181439" y="872000"/>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Conclusion</a:t>
            </a:r>
            <a:endParaRPr lang="en-GB" sz="2400" b="1" dirty="0">
              <a:solidFill>
                <a:schemeClr val="bg1"/>
              </a:solidFill>
              <a:latin typeface="Neue Machina" panose="00000500000000000000" pitchFamily="50" charset="0"/>
            </a:endParaRPr>
          </a:p>
        </p:txBody>
      </p:sp>
      <p:pic>
        <p:nvPicPr>
          <p:cNvPr id="12" name="Graphic 11">
            <a:extLst>
              <a:ext uri="{FF2B5EF4-FFF2-40B4-BE49-F238E27FC236}">
                <a16:creationId xmlns:a16="http://schemas.microsoft.com/office/drawing/2014/main" id="{48AA73DC-DF05-BBA1-E636-5FF6B7C59E9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13" name="Straight Connector 12">
            <a:extLst>
              <a:ext uri="{FF2B5EF4-FFF2-40B4-BE49-F238E27FC236}">
                <a16:creationId xmlns:a16="http://schemas.microsoft.com/office/drawing/2014/main" id="{CB947997-3F77-2664-A078-8CEB6B267A95}"/>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52212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103A12-0AA4-00C6-4CFD-58A6489D245B}"/>
              </a:ext>
            </a:extLst>
          </p:cNvPr>
          <p:cNvSpPr txBox="1"/>
          <p:nvPr/>
        </p:nvSpPr>
        <p:spPr>
          <a:xfrm>
            <a:off x="1" y="2028617"/>
            <a:ext cx="5505450" cy="2800767"/>
          </a:xfrm>
          <a:prstGeom prst="rect">
            <a:avLst/>
          </a:prstGeom>
          <a:noFill/>
        </p:spPr>
        <p:txBody>
          <a:bodyPr wrap="square">
            <a:spAutoFit/>
          </a:bodyPr>
          <a:lstStyle/>
          <a:p>
            <a:pPr algn="ctr"/>
            <a:r>
              <a:rPr lang="en-IN" sz="8800" b="1" dirty="0">
                <a:solidFill>
                  <a:schemeClr val="bg1"/>
                </a:solidFill>
                <a:effectLst/>
                <a:latin typeface="Neue Machina" panose="00000500000000000000" pitchFamily="50" charset="0"/>
                <a:ea typeface="Calibri" panose="020F0502020204030204" pitchFamily="34" charset="0"/>
              </a:rPr>
              <a:t>Thank You</a:t>
            </a:r>
            <a:endParaRPr lang="en-GB" sz="11500" b="1" dirty="0">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3F09ED73-5AFE-1A76-96F6-922011A6242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90623" y="0"/>
            <a:ext cx="2401377" cy="902226"/>
          </a:xfrm>
          <a:prstGeom prst="rect">
            <a:avLst/>
          </a:prstGeom>
        </p:spPr>
      </p:pic>
    </p:spTree>
    <p:extLst>
      <p:ext uri="{BB962C8B-B14F-4D97-AF65-F5344CB8AC3E}">
        <p14:creationId xmlns:p14="http://schemas.microsoft.com/office/powerpoint/2010/main" val="112193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323850" y="798552"/>
            <a:ext cx="5673153" cy="369332"/>
          </a:xfrm>
          <a:prstGeom prst="rect">
            <a:avLst/>
          </a:prstGeom>
          <a:noFill/>
        </p:spPr>
        <p:txBody>
          <a:bodyPr wrap="square">
            <a:spAutoFit/>
          </a:bodyPr>
          <a:lstStyle/>
          <a:p>
            <a:r>
              <a:rPr lang="en-IN" b="1" dirty="0">
                <a:effectLst/>
                <a:latin typeface="Neue Machina" panose="00000500000000000000" pitchFamily="50" charset="0"/>
                <a:ea typeface="Calibri" panose="020F0502020204030204" pitchFamily="34" charset="0"/>
                <a:cs typeface="Segoe UI" panose="020B0502040204020203" pitchFamily="34" charset="0"/>
              </a:rPr>
              <a:t>Problem Statement of the Capstone Project</a:t>
            </a:r>
            <a:endParaRPr lang="en-GB" b="1" dirty="0">
              <a:latin typeface="Neue Machina" panose="00000500000000000000" pitchFamily="50" charset="0"/>
              <a:cs typeface="Segoe UI" panose="020B0502040204020203" pitchFamily="34" charset="0"/>
            </a:endParaRPr>
          </a:p>
        </p:txBody>
      </p:sp>
      <p:pic>
        <p:nvPicPr>
          <p:cNvPr id="4" name="Graphic 3">
            <a:extLst>
              <a:ext uri="{FF2B5EF4-FFF2-40B4-BE49-F238E27FC236}">
                <a16:creationId xmlns:a16="http://schemas.microsoft.com/office/drawing/2014/main" id="{42BCFCB1-DC7D-6574-5BB6-98A1F9330D8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pic>
        <p:nvPicPr>
          <p:cNvPr id="5" name="Content Placeholder 10" descr="A picture containing outdoor, jumping, air&#10;&#10;Description automatically generated">
            <a:extLst>
              <a:ext uri="{FF2B5EF4-FFF2-40B4-BE49-F238E27FC236}">
                <a16:creationId xmlns:a16="http://schemas.microsoft.com/office/drawing/2014/main" id="{14B84D51-9BF9-004F-8C43-384ACE5D686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89" r="17942"/>
          <a:stretch/>
        </p:blipFill>
        <p:spPr>
          <a:xfrm>
            <a:off x="7705639" y="1"/>
            <a:ext cx="4486361" cy="6858000"/>
          </a:xfrm>
          <a:prstGeom prst="rect">
            <a:avLst/>
          </a:prstGeom>
        </p:spPr>
      </p:pic>
      <p:cxnSp>
        <p:nvCxnSpPr>
          <p:cNvPr id="7" name="Straight Connector 6">
            <a:extLst>
              <a:ext uri="{FF2B5EF4-FFF2-40B4-BE49-F238E27FC236}">
                <a16:creationId xmlns:a16="http://schemas.microsoft.com/office/drawing/2014/main" id="{D891974B-0397-ACC8-37B6-992E943C7B33}"/>
              </a:ext>
            </a:extLst>
          </p:cNvPr>
          <p:cNvCxnSpPr/>
          <p:nvPr/>
        </p:nvCxnSpPr>
        <p:spPr>
          <a:xfrm>
            <a:off x="323850" y="1167884"/>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9" name="Rectangle 3">
            <a:extLst>
              <a:ext uri="{FF2B5EF4-FFF2-40B4-BE49-F238E27FC236}">
                <a16:creationId xmlns:a16="http://schemas.microsoft.com/office/drawing/2014/main" id="{BEA0D8D7-E8DD-B877-6C0D-2EDD7A9A4606}"/>
              </a:ext>
            </a:extLst>
          </p:cNvPr>
          <p:cNvSpPr>
            <a:spLocks noChangeArrowheads="1"/>
          </p:cNvSpPr>
          <p:nvPr/>
        </p:nvSpPr>
        <p:spPr bwMode="auto">
          <a:xfrm>
            <a:off x="10347" y="1271558"/>
            <a:ext cx="7022234" cy="632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In the modern digital era, online shopping has become an integral part of everyday life. Consumers increasingly prefer the convenience of shopping from their homes over traditional Retail Store. However, many existing online shopping platforms still face significant challenges that impact user experience and business efficiency.</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Arial" panose="020B0604020202020204" pitchFamily="34" charset="0"/>
              </a:rPr>
              <a:t>Complex User Experience: Many online shopping websites and applications have complex interfaces that can users, especially those who are not tech-savvy. Difficult navigation, convoluted checkout processes, and poorly organized product listings can lead to frustration and cart abandonment.</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Many platforms struggle to scale with business growth, causing performance issues and potential downtime as traffic and transactions increase</a:t>
            </a:r>
            <a:r>
              <a:rPr kumimoji="0" lang="en-US" altLang="en-US" sz="1700" b="0" i="0" u="none" strike="noStrike" cap="none" normalizeH="0" baseline="0" dirty="0">
                <a:ln>
                  <a:noFill/>
                </a:ln>
                <a:solidFill>
                  <a:schemeClr val="tx1"/>
                </a:solidFill>
                <a:effectLst/>
                <a:latin typeface="Arial" panose="020B0604020202020204" pitchFamily="34" charset="0"/>
              </a:rPr>
              <a:t>.</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700" b="0" i="0" u="none" strike="noStrike" cap="none" normalizeH="0" baseline="0" dirty="0">
                <a:ln>
                  <a:noFill/>
                </a:ln>
                <a:solidFill>
                  <a:schemeClr val="tx1"/>
                </a:solidFill>
                <a:effectLst/>
                <a:latin typeface="Arial" panose="020B0604020202020204" pitchFamily="34" charset="0"/>
              </a:rPr>
              <a:t> Implementing robust security measures is challenging, leading to risks of data breaches and compromising customer trust.</a:t>
            </a:r>
          </a:p>
        </p:txBody>
      </p:sp>
    </p:spTree>
    <p:extLst>
      <p:ext uri="{BB962C8B-B14F-4D97-AF65-F5344CB8AC3E}">
        <p14:creationId xmlns:p14="http://schemas.microsoft.com/office/powerpoint/2010/main" val="2026189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323850" y="798552"/>
            <a:ext cx="5673153" cy="369332"/>
          </a:xfrm>
          <a:prstGeom prst="rect">
            <a:avLst/>
          </a:prstGeom>
          <a:noFill/>
        </p:spPr>
        <p:txBody>
          <a:bodyPr wrap="square">
            <a:spAutoFit/>
          </a:bodyPr>
          <a:lstStyle/>
          <a:p>
            <a:r>
              <a:rPr lang="en-IN" b="1" dirty="0">
                <a:effectLst/>
                <a:latin typeface="Neue Machina" panose="00000500000000000000" pitchFamily="50" charset="0"/>
                <a:ea typeface="Calibri" panose="020F0502020204030204" pitchFamily="34" charset="0"/>
                <a:cs typeface="Segoe UI" panose="020B0502040204020203" pitchFamily="34" charset="0"/>
              </a:rPr>
              <a:t>Problem Statement of the Capstone Project</a:t>
            </a:r>
            <a:endParaRPr lang="en-GB" b="1" dirty="0">
              <a:latin typeface="Neue Machina" panose="00000500000000000000" pitchFamily="50" charset="0"/>
              <a:cs typeface="Segoe UI" panose="020B0502040204020203" pitchFamily="34" charset="0"/>
            </a:endParaRPr>
          </a:p>
        </p:txBody>
      </p:sp>
      <p:pic>
        <p:nvPicPr>
          <p:cNvPr id="4" name="Graphic 3">
            <a:extLst>
              <a:ext uri="{FF2B5EF4-FFF2-40B4-BE49-F238E27FC236}">
                <a16:creationId xmlns:a16="http://schemas.microsoft.com/office/drawing/2014/main" id="{42BCFCB1-DC7D-6574-5BB6-98A1F9330D8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pic>
        <p:nvPicPr>
          <p:cNvPr id="5" name="Content Placeholder 10" descr="A picture containing outdoor, jumping, air&#10;&#10;Description automatically generated">
            <a:extLst>
              <a:ext uri="{FF2B5EF4-FFF2-40B4-BE49-F238E27FC236}">
                <a16:creationId xmlns:a16="http://schemas.microsoft.com/office/drawing/2014/main" id="{14B84D51-9BF9-004F-8C43-384ACE5D686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89" r="17942"/>
          <a:stretch/>
        </p:blipFill>
        <p:spPr>
          <a:xfrm>
            <a:off x="7705639" y="1"/>
            <a:ext cx="4486361" cy="6858000"/>
          </a:xfrm>
          <a:prstGeom prst="rect">
            <a:avLst/>
          </a:prstGeom>
        </p:spPr>
      </p:pic>
      <p:cxnSp>
        <p:nvCxnSpPr>
          <p:cNvPr id="7" name="Straight Connector 6">
            <a:extLst>
              <a:ext uri="{FF2B5EF4-FFF2-40B4-BE49-F238E27FC236}">
                <a16:creationId xmlns:a16="http://schemas.microsoft.com/office/drawing/2014/main" id="{D891974B-0397-ACC8-37B6-992E943C7B33}"/>
              </a:ext>
            </a:extLst>
          </p:cNvPr>
          <p:cNvCxnSpPr/>
          <p:nvPr/>
        </p:nvCxnSpPr>
        <p:spPr>
          <a:xfrm>
            <a:off x="323850" y="1167884"/>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959D724E-2E27-B7E8-E8CB-D4FADAD59CFF}"/>
              </a:ext>
            </a:extLst>
          </p:cNvPr>
          <p:cNvSpPr txBox="1"/>
          <p:nvPr/>
        </p:nvSpPr>
        <p:spPr>
          <a:xfrm>
            <a:off x="157316" y="1141771"/>
            <a:ext cx="7548323" cy="5663089"/>
          </a:xfrm>
          <a:prstGeom prst="rect">
            <a:avLst/>
          </a:prstGeom>
          <a:noFill/>
        </p:spPr>
        <p:txBody>
          <a:bodyPr wrap="square" rtlCol="0">
            <a:spAutoFit/>
          </a:bodyPr>
          <a:lstStyle/>
          <a:p>
            <a:endParaRPr lang="en-US" sz="1700" dirty="0"/>
          </a:p>
          <a:p>
            <a:pPr marL="285750" indent="-285750">
              <a:buFont typeface="Arial" panose="020B0604020202020204" pitchFamily="34" charset="0"/>
              <a:buChar char="•"/>
            </a:pPr>
            <a:r>
              <a:rPr lang="en-US" sz="1700" dirty="0"/>
              <a:t>Lack of Integration: Many existing systems do not integrate well with payment gateways, shipment tracking, and customer relationship management tools. This lack of integration can create gaps in the shopping experience and complicate order fulfillment processes.</a:t>
            </a:r>
          </a:p>
          <a:p>
            <a:endParaRPr lang="en-US" dirty="0"/>
          </a:p>
          <a:p>
            <a:r>
              <a:rPr lang="en-US" b="1" dirty="0"/>
              <a:t>    The objective of the online shopping system project is to address these        challenges by developing a comprehensive solution that provides:</a:t>
            </a:r>
          </a:p>
          <a:p>
            <a:endParaRPr lang="en-US" b="1" dirty="0"/>
          </a:p>
          <a:p>
            <a:pPr marL="285750" indent="-285750">
              <a:buFont typeface="Arial" panose="020B0604020202020204" pitchFamily="34" charset="0"/>
              <a:buChar char="•"/>
            </a:pPr>
            <a:r>
              <a:rPr lang="en-US" sz="1700" dirty="0"/>
              <a:t>User-Friendly Interface: An intuitive and user-friendly interface that simplifies navigation, product search, and the checkout process, enhancing the overall user experience.</a:t>
            </a:r>
          </a:p>
          <a:p>
            <a:endParaRPr lang="en-US" sz="1700" dirty="0"/>
          </a:p>
          <a:p>
            <a:pPr marL="285750" indent="-285750">
              <a:buFont typeface="Arial" panose="020B0604020202020204" pitchFamily="34" charset="0"/>
              <a:buChar char="•"/>
            </a:pPr>
            <a:r>
              <a:rPr lang="en-US" sz="1700" dirty="0"/>
              <a:t>Efficient Product Management: A streamlined product management system that allows for easy updates, real-time inventory tracking, and accurate pricing information.</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Seamless Integration: Integration with various third-party services, including payment gateways, shipment tracking, and customer relationship management tools, to provide a good shopping experience.</a:t>
            </a:r>
          </a:p>
          <a:p>
            <a:endParaRPr lang="en-US" dirty="0"/>
          </a:p>
        </p:txBody>
      </p:sp>
    </p:spTree>
    <p:extLst>
      <p:ext uri="{BB962C8B-B14F-4D97-AF65-F5344CB8AC3E}">
        <p14:creationId xmlns:p14="http://schemas.microsoft.com/office/powerpoint/2010/main" val="2259788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6" descr="A picture containing grate&#10;&#10;Description automatically generated">
            <a:extLst>
              <a:ext uri="{FF2B5EF4-FFF2-40B4-BE49-F238E27FC236}">
                <a16:creationId xmlns:a16="http://schemas.microsoft.com/office/drawing/2014/main" id="{37D42EBD-34CB-B25E-42E2-257C43629CB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330" r="16904"/>
          <a:stretch/>
        </p:blipFill>
        <p:spPr>
          <a:xfrm>
            <a:off x="7695292" y="0"/>
            <a:ext cx="4496708" cy="6858000"/>
          </a:xfrm>
          <a:prstGeom prst="rect">
            <a:avLst/>
          </a:prstGeom>
        </p:spPr>
      </p:pic>
      <p:pic>
        <p:nvPicPr>
          <p:cNvPr id="13" name="Graphic 12">
            <a:extLst>
              <a:ext uri="{FF2B5EF4-FFF2-40B4-BE49-F238E27FC236}">
                <a16:creationId xmlns:a16="http://schemas.microsoft.com/office/drawing/2014/main" id="{D9FC0F81-B480-D9C4-934C-7D63DE92E09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7" y="0"/>
            <a:ext cx="2401377" cy="902226"/>
          </a:xfrm>
          <a:prstGeom prst="rect">
            <a:avLst/>
          </a:prstGeom>
        </p:spPr>
      </p:pic>
      <p:sp>
        <p:nvSpPr>
          <p:cNvPr id="6" name="TextBox 5">
            <a:extLst>
              <a:ext uri="{FF2B5EF4-FFF2-40B4-BE49-F238E27FC236}">
                <a16:creationId xmlns:a16="http://schemas.microsoft.com/office/drawing/2014/main" id="{0D730E22-84C3-33DE-6F74-CB73EF6B951D}"/>
              </a:ext>
            </a:extLst>
          </p:cNvPr>
          <p:cNvSpPr txBox="1"/>
          <p:nvPr/>
        </p:nvSpPr>
        <p:spPr>
          <a:xfrm>
            <a:off x="323850" y="789362"/>
            <a:ext cx="7037614"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Key Takeaways/Learnings from the Program (HTD)</a:t>
            </a:r>
            <a:endParaRPr lang="en-GB" sz="1800" b="1" dirty="0">
              <a:latin typeface="Neue Machina" panose="00000500000000000000" pitchFamily="50" charset="0"/>
            </a:endParaRPr>
          </a:p>
        </p:txBody>
      </p:sp>
      <p:cxnSp>
        <p:nvCxnSpPr>
          <p:cNvPr id="18" name="Straight Connector 17">
            <a:extLst>
              <a:ext uri="{FF2B5EF4-FFF2-40B4-BE49-F238E27FC236}">
                <a16:creationId xmlns:a16="http://schemas.microsoft.com/office/drawing/2014/main" id="{CCF4FCA6-FB82-1914-FF20-DF179A378A62}"/>
              </a:ext>
            </a:extLst>
          </p:cNvPr>
          <p:cNvCxnSpPr/>
          <p:nvPr/>
        </p:nvCxnSpPr>
        <p:spPr>
          <a:xfrm>
            <a:off x="323850" y="1122282"/>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DFAEDDC-A2FD-721C-7645-C971306FCEFE}"/>
              </a:ext>
            </a:extLst>
          </p:cNvPr>
          <p:cNvSpPr txBox="1"/>
          <p:nvPr/>
        </p:nvSpPr>
        <p:spPr>
          <a:xfrm>
            <a:off x="66131" y="1133394"/>
            <a:ext cx="7553052" cy="553767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ü"/>
            </a:pPr>
            <a:r>
              <a:rPr lang="en-US" sz="1700" dirty="0">
                <a:latin typeface="Arial" panose="020B0604020202020204" pitchFamily="34" charset="0"/>
                <a:cs typeface="Arial" panose="020B0604020202020204" pitchFamily="34" charset="0"/>
              </a:rPr>
              <a:t>I previously knew how to work on the frontend of websites, but now I also know how to work on the backend, connect with a database, and ensure seamless communication between the frontend and backend.</a:t>
            </a:r>
          </a:p>
          <a:p>
            <a:pPr marL="285750" indent="-285750" algn="just">
              <a:lnSpc>
                <a:spcPct val="150000"/>
              </a:lnSpc>
              <a:buFont typeface="Wingdings" panose="05000000000000000000" pitchFamily="2" charset="2"/>
              <a:buChar char="ü"/>
            </a:pPr>
            <a:r>
              <a:rPr lang="en-US" sz="1700" dirty="0">
                <a:latin typeface="Arial" panose="020B0604020202020204" pitchFamily="34" charset="0"/>
                <a:cs typeface="Arial" panose="020B0604020202020204" pitchFamily="34" charset="0"/>
              </a:rPr>
              <a:t>Using Spring Boot, I developed a robust backend for my online shopping system, incorporating features like dependency injection, RESTful APIs, and transaction management.</a:t>
            </a:r>
          </a:p>
          <a:p>
            <a:pPr marL="285750" indent="-285750" algn="just">
              <a:lnSpc>
                <a:spcPct val="150000"/>
              </a:lnSpc>
              <a:buFont typeface="Wingdings" panose="05000000000000000000" pitchFamily="2" charset="2"/>
              <a:buChar char="ü"/>
            </a:pPr>
            <a:r>
              <a:rPr lang="en-US" sz="1700" dirty="0">
                <a:latin typeface="Arial" panose="020B0604020202020204" pitchFamily="34" charset="0"/>
                <a:cs typeface="Arial" panose="020B0604020202020204" pitchFamily="34" charset="0"/>
              </a:rPr>
              <a:t>I gained experience in using annotations, configuring entities, and managing their relationships in the database.</a:t>
            </a:r>
          </a:p>
          <a:p>
            <a:pPr marL="285750" indent="-285750" algn="just">
              <a:lnSpc>
                <a:spcPct val="150000"/>
              </a:lnSpc>
              <a:buFont typeface="Wingdings" panose="05000000000000000000" pitchFamily="2" charset="2"/>
              <a:buChar char="ü"/>
            </a:pPr>
            <a:r>
              <a:rPr lang="en-US" sz="1700" dirty="0">
                <a:latin typeface="Arial" panose="020B0604020202020204" pitchFamily="34" charset="0"/>
                <a:cs typeface="Arial" panose="020B0604020202020204" pitchFamily="34" charset="0"/>
              </a:rPr>
              <a:t>Implementing JPA/Hibernate, I learned to manage one-to-one, one-to-many, and many-to-one associations, effectively mapping these relationships in the database schema.</a:t>
            </a:r>
          </a:p>
          <a:p>
            <a:pPr marL="285750" indent="-285750" algn="just">
              <a:lnSpc>
                <a:spcPct val="150000"/>
              </a:lnSpc>
              <a:buFont typeface="Wingdings" panose="05000000000000000000" pitchFamily="2" charset="2"/>
              <a:buChar char="ü"/>
            </a:pPr>
            <a:r>
              <a:rPr lang="en-US" sz="1700" dirty="0">
                <a:latin typeface="Arial" panose="020B0604020202020204" pitchFamily="34" charset="0"/>
                <a:cs typeface="Arial" panose="020B0604020202020204" pitchFamily="34" charset="0"/>
              </a:rPr>
              <a:t>By handling exceptions and validating inputs, I enhanced the application’s robustness, ensuring a smoother user experience by anticipating and managing potential issues.</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2102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1421C8-8710-4BD4-4F97-DBEBDC45F2E5}"/>
              </a:ext>
            </a:extLst>
          </p:cNvPr>
          <p:cNvSpPr/>
          <p:nvPr/>
        </p:nvSpPr>
        <p:spPr>
          <a:xfrm>
            <a:off x="-10347"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Graphic 2">
            <a:extLst>
              <a:ext uri="{FF2B5EF4-FFF2-40B4-BE49-F238E27FC236}">
                <a16:creationId xmlns:a16="http://schemas.microsoft.com/office/drawing/2014/main" id="{670B435F-8BC0-8A7B-6294-85CE9B84AFC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4" name="Straight Connector 3">
            <a:extLst>
              <a:ext uri="{FF2B5EF4-FFF2-40B4-BE49-F238E27FC236}">
                <a16:creationId xmlns:a16="http://schemas.microsoft.com/office/drawing/2014/main" id="{822FF82F-5501-977F-6AAC-5D63218C99A4}"/>
              </a:ext>
            </a:extLst>
          </p:cNvPr>
          <p:cNvCxnSpPr/>
          <p:nvPr/>
        </p:nvCxnSpPr>
        <p:spPr>
          <a:xfrm>
            <a:off x="516703" y="159639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2469B65F-FDFD-0205-B5FE-CBA6AFDE8E56}"/>
              </a:ext>
            </a:extLst>
          </p:cNvPr>
          <p:cNvSpPr>
            <a:spLocks noChangeArrowheads="1"/>
          </p:cNvSpPr>
          <p:nvPr/>
        </p:nvSpPr>
        <p:spPr bwMode="auto">
          <a:xfrm>
            <a:off x="-111760" y="560944"/>
            <a:ext cx="9235253"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lgn="just" eaLnBrk="0" fontAlgn="base" hangingPunct="0">
              <a:spcBef>
                <a:spcPct val="0"/>
              </a:spcBef>
              <a:spcAft>
                <a:spcPct val="0"/>
              </a:spcAft>
            </a:pPr>
            <a:endParaRPr kumimoji="0" lang="en-US" altLang="en-US" b="1" i="0" u="none" strike="noStrike" cap="none" normalizeH="0" baseline="0" dirty="0">
              <a:ln>
                <a:noFill/>
              </a:ln>
              <a:solidFill>
                <a:srgbClr val="FFFFFF"/>
              </a:solidFill>
              <a:effectLst/>
              <a:latin typeface="Arial" panose="020B0604020202020204" pitchFamily="34" charset="0"/>
            </a:endParaRPr>
          </a:p>
          <a:p>
            <a:pPr lvl="1" algn="just" eaLnBrk="0" fontAlgn="base" hangingPunct="0">
              <a:spcBef>
                <a:spcPct val="0"/>
              </a:spcBef>
              <a:spcAft>
                <a:spcPct val="0"/>
              </a:spcAft>
            </a:pPr>
            <a:r>
              <a:rPr kumimoji="0" lang="en-US" altLang="en-US" b="1" i="0" u="none" strike="noStrike" cap="none" normalizeH="0" baseline="0" dirty="0">
                <a:ln>
                  <a:noFill/>
                </a:ln>
                <a:solidFill>
                  <a:srgbClr val="FFFFFF"/>
                </a:solidFill>
                <a:effectLst/>
                <a:latin typeface="Arial" panose="020B0604020202020204" pitchFamily="34" charset="0"/>
              </a:rPr>
              <a:t>Project Synopsis</a:t>
            </a:r>
          </a:p>
          <a:p>
            <a:pPr lvl="1" algn="just" eaLnBrk="0" fontAlgn="base" hangingPunct="0">
              <a:spcBef>
                <a:spcPct val="0"/>
              </a:spcBef>
              <a:spcAft>
                <a:spcPct val="0"/>
              </a:spcAft>
            </a:pPr>
            <a:endParaRPr lang="en-US" altLang="en-US" sz="500" b="1" dirty="0">
              <a:solidFill>
                <a:srgbClr val="FFFFFF"/>
              </a:solidFill>
              <a:latin typeface="Arial" panose="020B0604020202020204" pitchFamily="34" charset="0"/>
            </a:endParaRPr>
          </a:p>
          <a:p>
            <a:pPr lvl="1" algn="just" eaLnBrk="0" fontAlgn="base" hangingPunct="0">
              <a:spcBef>
                <a:spcPct val="0"/>
              </a:spcBef>
              <a:spcAft>
                <a:spcPct val="0"/>
              </a:spcAft>
            </a:pPr>
            <a:r>
              <a:rPr kumimoji="0" lang="en-US" altLang="en-US" b="1" i="0" u="none" strike="noStrike" cap="none" normalizeH="0" baseline="0" dirty="0">
                <a:ln>
                  <a:noFill/>
                </a:ln>
                <a:solidFill>
                  <a:srgbClr val="FFFFFF"/>
                </a:solidFill>
                <a:effectLst/>
                <a:latin typeface="Arial" panose="020B0604020202020204" pitchFamily="34" charset="0"/>
              </a:rPr>
              <a:t> 1. Spring Boot</a:t>
            </a:r>
            <a:endParaRPr kumimoji="0" lang="en-US" altLang="en-US" b="0" i="0" u="none" strike="noStrike" cap="none" normalizeH="0" baseline="0" dirty="0">
              <a:ln>
                <a:noFill/>
              </a:ln>
              <a:solidFill>
                <a:srgbClr val="FFFFFF"/>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2BC22064-EFCA-FF75-7A97-1413585585CA}"/>
              </a:ext>
            </a:extLst>
          </p:cNvPr>
          <p:cNvSpPr>
            <a:spLocks noChangeArrowheads="1"/>
          </p:cNvSpPr>
          <p:nvPr/>
        </p:nvSpPr>
        <p:spPr bwMode="auto">
          <a:xfrm>
            <a:off x="343983" y="1698773"/>
            <a:ext cx="11664950"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1700" b="1" i="0" u="none" strike="noStrike" cap="none" normalizeH="0" baseline="0" dirty="0">
                <a:ln>
                  <a:noFill/>
                </a:ln>
                <a:solidFill>
                  <a:schemeClr val="bg1"/>
                </a:solidFill>
                <a:effectLst/>
                <a:latin typeface="Arial" panose="020B0604020202020204" pitchFamily="34" charset="0"/>
              </a:rPr>
              <a:t>Spring Boot Overview</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700" b="0" i="0" u="none" strike="noStrike" cap="none" normalizeH="0" baseline="0" dirty="0">
                <a:ln>
                  <a:noFill/>
                </a:ln>
                <a:solidFill>
                  <a:schemeClr val="bg1"/>
                </a:solidFill>
                <a:effectLst/>
                <a:latin typeface="Arial" panose="020B0604020202020204" pitchFamily="34" charset="0"/>
              </a:rPr>
              <a:t> Spring Boot is a framework designed to streamline the development of applications based on the Spring framework.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700" b="1" i="0" u="sng" strike="noStrike" cap="none" normalizeH="0" baseline="0" dirty="0">
                <a:ln>
                  <a:noFill/>
                </a:ln>
                <a:solidFill>
                  <a:schemeClr val="bg1"/>
                </a:solidFill>
                <a:effectLst/>
                <a:latin typeface="Arial" panose="020B0604020202020204" pitchFamily="34" charset="0"/>
              </a:rPr>
              <a:t>Simplified Configuration and Setup</a:t>
            </a:r>
            <a:endParaRPr kumimoji="0" lang="en-US" altLang="en-US" sz="1700" b="0" i="0" u="sng"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700" b="0" i="0" u="none" strike="noStrike" cap="none" normalizeH="0" baseline="0" dirty="0">
                <a:ln>
                  <a:noFill/>
                </a:ln>
                <a:solidFill>
                  <a:schemeClr val="bg1"/>
                </a:solidFill>
                <a:effectLst/>
                <a:latin typeface="Arial" panose="020B0604020202020204" pitchFamily="34" charset="0"/>
              </a:rPr>
              <a:t>Spring Boot automatically sets up critical components such as data sources, entity managers, and web servers according to your project's dependencies. This minimizes manual configuration and accelerates development.</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700" b="0" i="0" u="none" strike="noStrike" cap="none" normalizeH="0" baseline="0" dirty="0">
                <a:ln>
                  <a:noFill/>
                </a:ln>
                <a:solidFill>
                  <a:schemeClr val="bg1"/>
                </a:solidFill>
                <a:effectLst/>
                <a:latin typeface="Arial" panose="020B0604020202020204" pitchFamily="34" charset="0"/>
              </a:rPr>
              <a:t>Configuration settings can be managed centrally in </a:t>
            </a:r>
            <a:r>
              <a:rPr kumimoji="0" lang="en-US" altLang="en-US" sz="1700" b="0" i="0" u="none" strike="noStrike" cap="none" normalizeH="0" baseline="0" dirty="0" err="1">
                <a:ln>
                  <a:noFill/>
                </a:ln>
                <a:solidFill>
                  <a:schemeClr val="bg1"/>
                </a:solidFill>
                <a:effectLst/>
                <a:latin typeface="Arial Unicode MS"/>
              </a:rPr>
              <a:t>application.properties</a:t>
            </a:r>
            <a:r>
              <a:rPr kumimoji="0" lang="en-US" altLang="en-US" sz="1700" b="0" i="0" u="none" strike="noStrike" cap="none" normalizeH="0" baseline="0" dirty="0">
                <a:ln>
                  <a:noFill/>
                </a:ln>
                <a:solidFill>
                  <a:schemeClr val="bg1"/>
                </a:solidFill>
                <a:effectLst/>
              </a:rPr>
              <a:t> or </a:t>
            </a:r>
            <a:r>
              <a:rPr kumimoji="0" lang="en-US" altLang="en-US" sz="1700" b="0" i="0" u="none" strike="noStrike" cap="none" normalizeH="0" baseline="0" dirty="0" err="1">
                <a:ln>
                  <a:noFill/>
                </a:ln>
                <a:solidFill>
                  <a:schemeClr val="bg1"/>
                </a:solidFill>
                <a:effectLst/>
                <a:latin typeface="Arial Unicode MS"/>
              </a:rPr>
              <a:t>application.yml</a:t>
            </a:r>
            <a:r>
              <a:rPr kumimoji="0" lang="en-US" altLang="en-US" sz="1700" b="0" i="0" u="none" strike="noStrike" cap="none" normalizeH="0" baseline="0" dirty="0">
                <a:ln>
                  <a:noFill/>
                </a:ln>
                <a:solidFill>
                  <a:schemeClr val="bg1"/>
                </a:solidFill>
                <a:effectLst/>
              </a:rPr>
              <a:t>, simplifying the setup of database connections, logging, and other parameters.</a:t>
            </a:r>
            <a:endParaRPr kumimoji="0" lang="en-US" altLang="en-US" sz="17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700" b="1" i="0" u="sng" strike="noStrike" cap="none" normalizeH="0" baseline="0" dirty="0">
                <a:ln>
                  <a:noFill/>
                </a:ln>
                <a:solidFill>
                  <a:schemeClr val="bg1"/>
                </a:solidFill>
                <a:effectLst/>
                <a:latin typeface="Arial" panose="020B0604020202020204" pitchFamily="34" charset="0"/>
              </a:rPr>
              <a:t>How Spring Boot Enhances My Project</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700" b="0" i="0" u="none" strike="noStrike" cap="none" normalizeH="0" baseline="0" dirty="0">
                <a:ln>
                  <a:noFill/>
                </a:ln>
                <a:solidFill>
                  <a:schemeClr val="bg1"/>
                </a:solidFill>
                <a:effectLst/>
                <a:latin typeface="Arial" panose="020B0604020202020204" pitchFamily="34" charset="0"/>
              </a:rPr>
              <a:t>It provides a clear structure and conventions, making the application easier to maintain and understand.</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700" b="0" i="0" u="none" strike="noStrike" cap="none" normalizeH="0" baseline="0" dirty="0">
                <a:ln>
                  <a:noFill/>
                </a:ln>
                <a:solidFill>
                  <a:schemeClr val="bg1"/>
                </a:solidFill>
                <a:effectLst/>
                <a:latin typeface="Arial" panose="020B0604020202020204" pitchFamily="34" charset="0"/>
              </a:rPr>
              <a:t>It supports simpler testing and deployment with embedded servers and integrated testing frameworks.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490347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1421C8-8710-4BD4-4F97-DBEBDC45F2E5}"/>
              </a:ext>
            </a:extLst>
          </p:cNvPr>
          <p:cNvSpPr/>
          <p:nvPr/>
        </p:nvSpPr>
        <p:spPr>
          <a:xfrm>
            <a:off x="-10347"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Graphic 2">
            <a:extLst>
              <a:ext uri="{FF2B5EF4-FFF2-40B4-BE49-F238E27FC236}">
                <a16:creationId xmlns:a16="http://schemas.microsoft.com/office/drawing/2014/main" id="{670B435F-8BC0-8A7B-6294-85CE9B84AFC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4" name="Straight Connector 3">
            <a:extLst>
              <a:ext uri="{FF2B5EF4-FFF2-40B4-BE49-F238E27FC236}">
                <a16:creationId xmlns:a16="http://schemas.microsoft.com/office/drawing/2014/main" id="{822FF82F-5501-977F-6AAC-5D63218C99A4}"/>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2469B65F-FDFD-0205-B5FE-CBA6AFDE8E56}"/>
              </a:ext>
            </a:extLst>
          </p:cNvPr>
          <p:cNvSpPr>
            <a:spLocks noChangeArrowheads="1"/>
          </p:cNvSpPr>
          <p:nvPr/>
        </p:nvSpPr>
        <p:spPr bwMode="auto">
          <a:xfrm>
            <a:off x="-88360" y="902226"/>
            <a:ext cx="388485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lgn="just" eaLnBrk="0" fontAlgn="base" hangingPunct="0">
              <a:spcBef>
                <a:spcPct val="0"/>
              </a:spcBef>
              <a:spcAft>
                <a:spcPct val="0"/>
              </a:spcAft>
            </a:pPr>
            <a:r>
              <a:rPr lang="en-IN" b="1" dirty="0">
                <a:solidFill>
                  <a:schemeClr val="bg1"/>
                </a:solidFill>
                <a:latin typeface="Arial" panose="020B0604020202020204" pitchFamily="34" charset="0"/>
                <a:cs typeface="Arial" panose="020B0604020202020204" pitchFamily="34" charset="0"/>
              </a:rPr>
              <a:t>2. Hibernate Overview</a:t>
            </a:r>
            <a:endParaRPr kumimoji="0" lang="en-US" altLang="en-US"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2BC22064-EFCA-FF75-7A97-1413585585CA}"/>
              </a:ext>
            </a:extLst>
          </p:cNvPr>
          <p:cNvSpPr>
            <a:spLocks noChangeArrowheads="1"/>
          </p:cNvSpPr>
          <p:nvPr/>
        </p:nvSpPr>
        <p:spPr bwMode="auto">
          <a:xfrm>
            <a:off x="323850" y="1254644"/>
            <a:ext cx="11604625" cy="4147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1700" dirty="0">
                <a:solidFill>
                  <a:schemeClr val="bg1"/>
                </a:solidFill>
                <a:latin typeface="Arial" panose="020B0604020202020204" pitchFamily="34" charset="0"/>
                <a:cs typeface="Arial" panose="020B0604020202020204" pitchFamily="34" charset="0"/>
              </a:rPr>
              <a:t>Hibernate is an open-source</a:t>
            </a:r>
          </a:p>
          <a:p>
            <a:pPr marL="285750" indent="-285750">
              <a:lnSpc>
                <a:spcPct val="150000"/>
              </a:lnSpc>
              <a:buFont typeface="Arial" panose="020B0604020202020204" pitchFamily="34" charset="0"/>
              <a:buChar char="•"/>
            </a:pPr>
            <a:r>
              <a:rPr lang="en-US" sz="1700" dirty="0">
                <a:solidFill>
                  <a:schemeClr val="bg1"/>
                </a:solidFill>
                <a:latin typeface="Arial" panose="020B0604020202020204" pitchFamily="34" charset="0"/>
                <a:cs typeface="Arial" panose="020B0604020202020204" pitchFamily="34" charset="0"/>
              </a:rPr>
              <a:t>Object-Relational Mapping (ORM) framework for Java that simplifies database operations by mapping Java objects to database tables, allowing developers to use Java objects rather than S</a:t>
            </a:r>
          </a:p>
          <a:p>
            <a:pPr algn="just">
              <a:lnSpc>
                <a:spcPct val="150000"/>
              </a:lnSpc>
            </a:pPr>
            <a:r>
              <a:rPr lang="en-US" sz="1700" dirty="0">
                <a:solidFill>
                  <a:schemeClr val="bg1"/>
                </a:solidFill>
                <a:latin typeface="Arial" panose="020B0604020202020204" pitchFamily="34" charset="0"/>
                <a:cs typeface="Arial" panose="020B0604020202020204" pitchFamily="34" charset="0"/>
              </a:rPr>
              <a:t>@Entity: Marks the class as a database entity.</a:t>
            </a:r>
          </a:p>
          <a:p>
            <a:pPr algn="just">
              <a:lnSpc>
                <a:spcPct val="150000"/>
              </a:lnSpc>
            </a:pPr>
            <a:r>
              <a:rPr lang="en-US" sz="1700" dirty="0">
                <a:solidFill>
                  <a:schemeClr val="bg1"/>
                </a:solidFill>
                <a:latin typeface="Arial" panose="020B0604020202020204" pitchFamily="34" charset="0"/>
                <a:cs typeface="Arial" panose="020B0604020202020204" pitchFamily="34" charset="0"/>
              </a:rPr>
              <a:t>@Id: Specifies the entity's primary key.</a:t>
            </a:r>
          </a:p>
          <a:p>
            <a:pPr algn="just">
              <a:lnSpc>
                <a:spcPct val="150000"/>
              </a:lnSpc>
            </a:pPr>
            <a:r>
              <a:rPr lang="en-US" sz="1700" dirty="0">
                <a:solidFill>
                  <a:schemeClr val="bg1"/>
                </a:solidFill>
                <a:latin typeface="Arial" panose="020B0604020202020204" pitchFamily="34" charset="0"/>
                <a:cs typeface="Arial" panose="020B0604020202020204" pitchFamily="34" charset="0"/>
              </a:rPr>
              <a:t>@GeneratedValue: Defines how the primary key value is generated.</a:t>
            </a:r>
          </a:p>
          <a:p>
            <a:pPr algn="just">
              <a:lnSpc>
                <a:spcPct val="150000"/>
              </a:lnSpc>
            </a:pPr>
            <a:r>
              <a:rPr lang="en-US" sz="1700" dirty="0">
                <a:solidFill>
                  <a:schemeClr val="bg1"/>
                </a:solidFill>
                <a:latin typeface="Arial" panose="020B0604020202020204" pitchFamily="34" charset="0"/>
                <a:cs typeface="Arial" panose="020B0604020202020204" pitchFamily="34" charset="0"/>
              </a:rPr>
              <a:t>@OneToOne: Sets up a one-to-one relationship between entities.</a:t>
            </a:r>
          </a:p>
          <a:p>
            <a:pPr algn="just">
              <a:lnSpc>
                <a:spcPct val="150000"/>
              </a:lnSpc>
            </a:pPr>
            <a:r>
              <a:rPr lang="en-US" sz="1700" dirty="0">
                <a:solidFill>
                  <a:schemeClr val="bg1"/>
                </a:solidFill>
                <a:latin typeface="Arial" panose="020B0604020202020204" pitchFamily="34" charset="0"/>
                <a:cs typeface="Arial" panose="020B0604020202020204" pitchFamily="34" charset="0"/>
              </a:rPr>
              <a:t>@JoinColumn: Specifies the column used for joining tables in the database.</a:t>
            </a:r>
          </a:p>
          <a:p>
            <a:pPr algn="just">
              <a:lnSpc>
                <a:spcPct val="150000"/>
              </a:lnSpc>
            </a:pPr>
            <a:endParaRPr lang="en-US" sz="1700" dirty="0">
              <a:solidFill>
                <a:schemeClr val="bg1"/>
              </a:solidFill>
              <a:latin typeface="Arial" panose="020B0604020202020204" pitchFamily="34" charset="0"/>
              <a:cs typeface="Arial" panose="020B0604020202020204" pitchFamily="34" charset="0"/>
            </a:endParaRPr>
          </a:p>
          <a:p>
            <a:pPr algn="ctr"/>
            <a:endParaRPr lang="en-GB" sz="17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700" b="1"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424293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1421C8-8710-4BD4-4F97-DBEBDC45F2E5}"/>
              </a:ext>
            </a:extLst>
          </p:cNvPr>
          <p:cNvSpPr/>
          <p:nvPr/>
        </p:nvSpPr>
        <p:spPr>
          <a:xfrm>
            <a:off x="10347" y="18494"/>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Graphic 2">
            <a:extLst>
              <a:ext uri="{FF2B5EF4-FFF2-40B4-BE49-F238E27FC236}">
                <a16:creationId xmlns:a16="http://schemas.microsoft.com/office/drawing/2014/main" id="{670B435F-8BC0-8A7B-6294-85CE9B84AFC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4" name="Straight Connector 3">
            <a:extLst>
              <a:ext uri="{FF2B5EF4-FFF2-40B4-BE49-F238E27FC236}">
                <a16:creationId xmlns:a16="http://schemas.microsoft.com/office/drawing/2014/main" id="{822FF82F-5501-977F-6AAC-5D63218C99A4}"/>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2469B65F-FDFD-0205-B5FE-CBA6AFDE8E56}"/>
              </a:ext>
            </a:extLst>
          </p:cNvPr>
          <p:cNvSpPr>
            <a:spLocks noChangeArrowheads="1"/>
          </p:cNvSpPr>
          <p:nvPr/>
        </p:nvSpPr>
        <p:spPr bwMode="auto">
          <a:xfrm>
            <a:off x="-88360" y="902226"/>
            <a:ext cx="514804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lgn="just" eaLnBrk="0" fontAlgn="base" hangingPunct="0">
              <a:spcBef>
                <a:spcPct val="0"/>
              </a:spcBef>
              <a:spcAft>
                <a:spcPct val="0"/>
              </a:spcAft>
            </a:pPr>
            <a:r>
              <a:rPr lang="en-US" sz="1800" b="1" dirty="0">
                <a:solidFill>
                  <a:schemeClr val="bg1"/>
                </a:solidFill>
                <a:latin typeface="Arial" panose="020B0604020202020204" pitchFamily="34" charset="0"/>
                <a:cs typeface="Arial" panose="020B0604020202020204" pitchFamily="34" charset="0"/>
              </a:rPr>
              <a:t>Hibernate Overview</a:t>
            </a:r>
            <a:endParaRPr kumimoji="0" lang="en-US" altLang="en-US"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2BC22064-EFCA-FF75-7A97-1413585585CA}"/>
              </a:ext>
            </a:extLst>
          </p:cNvPr>
          <p:cNvSpPr>
            <a:spLocks noChangeArrowheads="1"/>
          </p:cNvSpPr>
          <p:nvPr/>
        </p:nvSpPr>
        <p:spPr bwMode="auto">
          <a:xfrm>
            <a:off x="263525" y="-389079"/>
            <a:ext cx="11604625" cy="82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just">
              <a:lnSpc>
                <a:spcPct val="150000"/>
              </a:lnSpc>
              <a:buFont typeface="Arial" panose="020B0604020202020204" pitchFamily="34" charset="0"/>
              <a:buChar char="•"/>
            </a:pPr>
            <a:endParaRPr lang="en-US" sz="1700" dirty="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endParaRPr lang="en-US" sz="1700" dirty="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endParaRPr lang="en-US" sz="1700" dirty="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endParaRPr lang="en-US" sz="1700" dirty="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endParaRPr lang="en-US" sz="1700" dirty="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sz="1700" dirty="0" err="1">
                <a:solidFill>
                  <a:schemeClr val="bg1"/>
                </a:solidFill>
                <a:latin typeface="Arial" panose="020B0604020202020204" pitchFamily="34" charset="0"/>
                <a:cs typeface="Arial" panose="020B0604020202020204" pitchFamily="34" charset="0"/>
              </a:rPr>
              <a:t>Jpa</a:t>
            </a:r>
            <a:r>
              <a:rPr lang="en-US" sz="1700" dirty="0">
                <a:solidFill>
                  <a:schemeClr val="bg1"/>
                </a:solidFill>
                <a:latin typeface="Arial" panose="020B0604020202020204" pitchFamily="34" charset="0"/>
                <a:cs typeface="Arial" panose="020B0604020202020204" pitchFamily="34" charset="0"/>
              </a:rPr>
              <a:t> repository offers standard CRUD operations and additional features without requiring manual implementation.</a:t>
            </a:r>
          </a:p>
          <a:p>
            <a:pPr algn="just">
              <a:lnSpc>
                <a:spcPct val="150000"/>
              </a:lnSpc>
            </a:pPr>
            <a:r>
              <a:rPr lang="en-US" sz="1700" b="1" dirty="0">
                <a:solidFill>
                  <a:schemeClr val="bg1"/>
                </a:solidFill>
                <a:latin typeface="Arial" panose="020B0604020202020204" pitchFamily="34" charset="0"/>
                <a:cs typeface="Arial" panose="020B0604020202020204" pitchFamily="34" charset="0"/>
              </a:rPr>
              <a:t>@Service:</a:t>
            </a:r>
            <a:r>
              <a:rPr lang="en-US" sz="1700" dirty="0">
                <a:solidFill>
                  <a:schemeClr val="bg1"/>
                </a:solidFill>
                <a:latin typeface="Arial" panose="020B0604020202020204" pitchFamily="34" charset="0"/>
                <a:cs typeface="Arial" panose="020B0604020202020204" pitchFamily="34" charset="0"/>
              </a:rPr>
              <a:t> Marks the class as a Spring service component.</a:t>
            </a:r>
          </a:p>
          <a:p>
            <a:pPr algn="just">
              <a:lnSpc>
                <a:spcPct val="150000"/>
              </a:lnSpc>
            </a:pPr>
            <a:r>
              <a:rPr lang="en-US" sz="1700" b="1" dirty="0">
                <a:solidFill>
                  <a:schemeClr val="bg1"/>
                </a:solidFill>
                <a:latin typeface="Arial" panose="020B0604020202020204" pitchFamily="34" charset="0"/>
                <a:cs typeface="Arial" panose="020B0604020202020204" pitchFamily="34" charset="0"/>
              </a:rPr>
              <a:t>@Autowired:</a:t>
            </a:r>
            <a:r>
              <a:rPr lang="en-US" sz="1700" dirty="0">
                <a:solidFill>
                  <a:schemeClr val="bg1"/>
                </a:solidFill>
                <a:latin typeface="Arial" panose="020B0604020202020204" pitchFamily="34" charset="0"/>
                <a:cs typeface="Arial" panose="020B0604020202020204" pitchFamily="34" charset="0"/>
              </a:rPr>
              <a:t> Simplifies dependency injection into Spring-managed beans, fostering loose coupling and easier testing. It supports field, constructor, and setter injection, and manages multiple beans and optional dependencies </a:t>
            </a:r>
            <a:r>
              <a:rPr lang="en-US" sz="1700" dirty="0" err="1">
                <a:solidFill>
                  <a:schemeClr val="bg1"/>
                </a:solidFill>
                <a:latin typeface="Arial" panose="020B0604020202020204" pitchFamily="34" charset="0"/>
                <a:cs typeface="Arial" panose="020B0604020202020204" pitchFamily="34" charset="0"/>
              </a:rPr>
              <a:t>wiith</a:t>
            </a:r>
            <a:r>
              <a:rPr lang="en-US" sz="1700" dirty="0">
                <a:solidFill>
                  <a:schemeClr val="bg1"/>
                </a:solidFill>
                <a:latin typeface="Arial" panose="020B0604020202020204" pitchFamily="34" charset="0"/>
                <a:cs typeface="Arial" panose="020B0604020202020204" pitchFamily="34" charset="0"/>
              </a:rPr>
              <a:t> @Autowired, developers can concentrate on business logic while Spring handles dependency management complexity.</a:t>
            </a:r>
          </a:p>
          <a:p>
            <a:pPr algn="just">
              <a:lnSpc>
                <a:spcPct val="150000"/>
              </a:lnSpc>
            </a:pPr>
            <a:r>
              <a:rPr lang="en-US" sz="1700" b="1" dirty="0">
                <a:solidFill>
                  <a:schemeClr val="bg1"/>
                </a:solidFill>
                <a:latin typeface="Arial" panose="020B0604020202020204" pitchFamily="34" charset="0"/>
                <a:cs typeface="Arial" panose="020B0604020202020204" pitchFamily="34" charset="0"/>
              </a:rPr>
              <a:t>@RestController: </a:t>
            </a:r>
            <a:r>
              <a:rPr lang="en-US" sz="1700" dirty="0">
                <a:solidFill>
                  <a:schemeClr val="bg1"/>
                </a:solidFill>
                <a:latin typeface="Arial" panose="020B0604020202020204" pitchFamily="34" charset="0"/>
                <a:cs typeface="Arial" panose="020B0604020202020204" pitchFamily="34" charset="0"/>
              </a:rPr>
              <a:t>Defines a controller for RESTful services.</a:t>
            </a:r>
          </a:p>
          <a:p>
            <a:pPr algn="just">
              <a:lnSpc>
                <a:spcPct val="150000"/>
              </a:lnSpc>
            </a:pPr>
            <a:r>
              <a:rPr lang="en-US" sz="1700" b="1" dirty="0">
                <a:solidFill>
                  <a:schemeClr val="bg1"/>
                </a:solidFill>
                <a:latin typeface="Arial" panose="020B0604020202020204" pitchFamily="34" charset="0"/>
                <a:cs typeface="Arial" panose="020B0604020202020204" pitchFamily="34" charset="0"/>
              </a:rPr>
              <a:t>@RequestMapping: </a:t>
            </a:r>
            <a:r>
              <a:rPr lang="en-US" sz="1700" dirty="0">
                <a:solidFill>
                  <a:schemeClr val="bg1"/>
                </a:solidFill>
                <a:latin typeface="Arial" panose="020B0604020202020204" pitchFamily="34" charset="0"/>
                <a:cs typeface="Arial" panose="020B0604020202020204" pitchFamily="34" charset="0"/>
              </a:rPr>
              <a:t>Maps HTTP requests to handler methods.</a:t>
            </a:r>
          </a:p>
          <a:p>
            <a:pPr algn="just">
              <a:lnSpc>
                <a:spcPct val="150000"/>
              </a:lnSpc>
            </a:pPr>
            <a:r>
              <a:rPr lang="en-US" sz="1700" b="1" dirty="0">
                <a:solidFill>
                  <a:schemeClr val="bg1"/>
                </a:solidFill>
                <a:latin typeface="Arial" panose="020B0604020202020204" pitchFamily="34" charset="0"/>
                <a:cs typeface="Arial" panose="020B0604020202020204" pitchFamily="34" charset="0"/>
              </a:rPr>
              <a:t>@GetMapping</a:t>
            </a:r>
            <a:r>
              <a:rPr lang="en-US" sz="1700" dirty="0">
                <a:solidFill>
                  <a:schemeClr val="bg1"/>
                </a:solidFill>
                <a:latin typeface="Arial" panose="020B0604020202020204" pitchFamily="34" charset="0"/>
                <a:cs typeface="Arial" panose="020B0604020202020204" pitchFamily="34" charset="0"/>
              </a:rPr>
              <a:t> and </a:t>
            </a:r>
            <a:r>
              <a:rPr lang="en-US" sz="1700" b="1" dirty="0">
                <a:solidFill>
                  <a:schemeClr val="bg1"/>
                </a:solidFill>
                <a:latin typeface="Arial" panose="020B0604020202020204" pitchFamily="34" charset="0"/>
                <a:cs typeface="Arial" panose="020B0604020202020204" pitchFamily="34" charset="0"/>
              </a:rPr>
              <a:t>@PostMapping:</a:t>
            </a:r>
            <a:r>
              <a:rPr lang="en-US" sz="1700" dirty="0">
                <a:solidFill>
                  <a:schemeClr val="bg1"/>
                </a:solidFill>
                <a:latin typeface="Arial" panose="020B0604020202020204" pitchFamily="34" charset="0"/>
                <a:cs typeface="Arial" panose="020B0604020202020204" pitchFamily="34" charset="0"/>
              </a:rPr>
              <a:t> Handle GET and POST requests, respectively.</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700" i="0" u="none" strike="noStrike" cap="none" normalizeH="0" baseline="0" dirty="0">
                <a:ln>
                  <a:noFill/>
                </a:ln>
                <a:solidFill>
                  <a:schemeClr val="bg1"/>
                </a:solidFill>
                <a:effectLst/>
                <a:latin typeface="Arial" panose="020B0604020202020204" pitchFamily="34" charset="0"/>
                <a:cs typeface="Arial" panose="020B0604020202020204" pitchFamily="34" charset="0"/>
              </a:rPr>
              <a:t>spring.datasource.url: URL of your database.</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70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spring.datasource.username</a:t>
            </a:r>
            <a:r>
              <a:rPr kumimoji="0" lang="en-US" altLang="en-US" sz="1700" i="0" u="none" strike="noStrike" cap="none" normalizeH="0" baseline="0" dirty="0">
                <a:ln>
                  <a:noFill/>
                </a:ln>
                <a:solidFill>
                  <a:schemeClr val="bg1"/>
                </a:solidFill>
                <a:effectLst/>
                <a:latin typeface="Arial" panose="020B0604020202020204" pitchFamily="34" charset="0"/>
                <a:cs typeface="Arial" panose="020B0604020202020204" pitchFamily="34" charset="0"/>
              </a:rPr>
              <a:t> and </a:t>
            </a:r>
            <a:r>
              <a:rPr kumimoji="0" lang="en-US" altLang="en-US" sz="170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spring.datasource.password</a:t>
            </a:r>
            <a:r>
              <a:rPr kumimoji="0" lang="en-US" altLang="en-US" sz="1700" i="0" u="none" strike="noStrike" cap="none" normalizeH="0" baseline="0" dirty="0">
                <a:ln>
                  <a:noFill/>
                </a:ln>
                <a:solidFill>
                  <a:schemeClr val="bg1"/>
                </a:solidFill>
                <a:effectLst/>
                <a:latin typeface="Arial" panose="020B0604020202020204" pitchFamily="34" charset="0"/>
                <a:cs typeface="Arial" panose="020B0604020202020204" pitchFamily="34" charset="0"/>
              </a:rPr>
              <a:t>: Credentials for database access.</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70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spring.jpa.hibernate.ddl</a:t>
            </a:r>
            <a:r>
              <a:rPr kumimoji="0" lang="en-US" altLang="en-US" sz="1700" i="0" u="none" strike="noStrike" cap="none" normalizeH="0" baseline="0" dirty="0">
                <a:ln>
                  <a:noFill/>
                </a:ln>
                <a:solidFill>
                  <a:schemeClr val="bg1"/>
                </a:solidFill>
                <a:effectLst/>
                <a:latin typeface="Arial" panose="020B0604020202020204" pitchFamily="34" charset="0"/>
                <a:cs typeface="Arial" panose="020B0604020202020204" pitchFamily="34" charset="0"/>
              </a:rPr>
              <a:t>-auto: Configures how Hibernate handles schema generation. update keeps the schema updated based on the entity classes.</a:t>
            </a:r>
          </a:p>
          <a:p>
            <a:pPr algn="just">
              <a:lnSpc>
                <a:spcPct val="150000"/>
              </a:lnSpc>
            </a:pPr>
            <a:endParaRPr lang="en-US" sz="1700" dirty="0">
              <a:solidFill>
                <a:schemeClr val="bg1"/>
              </a:solidFill>
              <a:latin typeface="Arial" panose="020B0604020202020204" pitchFamily="34" charset="0"/>
              <a:cs typeface="Arial" panose="020B0604020202020204" pitchFamily="34" charset="0"/>
            </a:endParaRPr>
          </a:p>
          <a:p>
            <a:pPr algn="ctr">
              <a:lnSpc>
                <a:spcPct val="150000"/>
              </a:lnSpc>
            </a:pPr>
            <a:endParaRPr lang="en-GB" sz="1700" dirty="0">
              <a:solidFill>
                <a:schemeClr val="bg1"/>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7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5653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1421C8-8710-4BD4-4F97-DBEBDC45F2E5}"/>
              </a:ext>
            </a:extLst>
          </p:cNvPr>
          <p:cNvSpPr/>
          <p:nvPr/>
        </p:nvSpPr>
        <p:spPr>
          <a:xfrm>
            <a:off x="-10347"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Graphic 2">
            <a:extLst>
              <a:ext uri="{FF2B5EF4-FFF2-40B4-BE49-F238E27FC236}">
                <a16:creationId xmlns:a16="http://schemas.microsoft.com/office/drawing/2014/main" id="{670B435F-8BC0-8A7B-6294-85CE9B84AFC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4" name="Straight Connector 3">
            <a:extLst>
              <a:ext uri="{FF2B5EF4-FFF2-40B4-BE49-F238E27FC236}">
                <a16:creationId xmlns:a16="http://schemas.microsoft.com/office/drawing/2014/main" id="{822FF82F-5501-977F-6AAC-5D63218C99A4}"/>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2469B65F-FDFD-0205-B5FE-CBA6AFDE8E56}"/>
              </a:ext>
            </a:extLst>
          </p:cNvPr>
          <p:cNvSpPr>
            <a:spLocks noChangeArrowheads="1"/>
          </p:cNvSpPr>
          <p:nvPr/>
        </p:nvSpPr>
        <p:spPr bwMode="auto">
          <a:xfrm>
            <a:off x="275027" y="984007"/>
            <a:ext cx="65321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b="1" i="0" u="none" strike="noStrike" cap="none" normalizeH="0" baseline="0" dirty="0">
                <a:ln>
                  <a:noFill/>
                </a:ln>
                <a:solidFill>
                  <a:schemeClr val="bg1"/>
                </a:solidFill>
                <a:effectLst/>
                <a:latin typeface="Arial" panose="020B0604020202020204" pitchFamily="34" charset="0"/>
                <a:cs typeface="Arial" panose="020B0604020202020204" pitchFamily="34" charset="0"/>
              </a:rPr>
              <a:t>3. Exception Handling and </a:t>
            </a:r>
            <a:r>
              <a:rPr lang="en-IN" b="1" dirty="0">
                <a:solidFill>
                  <a:schemeClr val="bg1"/>
                </a:solidFill>
                <a:latin typeface="Arial" panose="020B0604020202020204" pitchFamily="34" charset="0"/>
                <a:cs typeface="Arial" panose="020B0604020202020204" pitchFamily="34" charset="0"/>
              </a:rPr>
              <a:t>Configuration Properties </a:t>
            </a:r>
            <a:endParaRPr kumimoji="0" lang="en-US" altLang="en-US"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8" name="Rectangle 2">
            <a:extLst>
              <a:ext uri="{FF2B5EF4-FFF2-40B4-BE49-F238E27FC236}">
                <a16:creationId xmlns:a16="http://schemas.microsoft.com/office/drawing/2014/main" id="{BBB82E58-3ABB-8F7B-98CE-7280213D3DA2}"/>
              </a:ext>
            </a:extLst>
          </p:cNvPr>
          <p:cNvSpPr>
            <a:spLocks noChangeArrowheads="1"/>
          </p:cNvSpPr>
          <p:nvPr/>
        </p:nvSpPr>
        <p:spPr bwMode="auto">
          <a:xfrm>
            <a:off x="275027" y="1827537"/>
            <a:ext cx="11621252" cy="4360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50000"/>
              </a:lnSpc>
              <a:spcBef>
                <a:spcPct val="0"/>
              </a:spcBef>
              <a:spcAft>
                <a:spcPct val="0"/>
              </a:spcAft>
              <a:buClrTx/>
              <a:buSzTx/>
              <a:tabLst/>
            </a:pPr>
            <a:r>
              <a:rPr kumimoji="0" lang="en-US" altLang="en-US" sz="17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Exception Handling</a:t>
            </a:r>
          </a:p>
          <a:p>
            <a:pPr marR="0" lvl="0" algn="just" defTabSz="914400" rtl="0" eaLnBrk="0" fontAlgn="base" latinLnBrk="0" hangingPunct="0">
              <a:lnSpc>
                <a:spcPct val="150000"/>
              </a:lnSpc>
              <a:spcBef>
                <a:spcPct val="0"/>
              </a:spcBef>
              <a:spcAft>
                <a:spcPct val="0"/>
              </a:spcAft>
              <a:buClrTx/>
              <a:buSzTx/>
              <a:tabLst/>
            </a:pPr>
            <a:endParaRPr lang="en-US" altLang="en-US" sz="1700" b="1" dirty="0">
              <a:solidFill>
                <a:schemeClr val="bg1"/>
              </a:solidFill>
              <a:latin typeface="Arial" panose="020B0604020202020204" pitchFamily="34" charset="0"/>
              <a:cs typeface="Arial" panose="020B0604020202020204" pitchFamily="34"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700" i="0" u="none" strike="noStrike" cap="none" normalizeH="0" baseline="0" dirty="0">
                <a:ln>
                  <a:noFill/>
                </a:ln>
                <a:solidFill>
                  <a:schemeClr val="bg1"/>
                </a:solidFill>
                <a:effectLst/>
                <a:latin typeface="Arial" panose="020B0604020202020204" pitchFamily="34" charset="0"/>
                <a:cs typeface="Arial" panose="020B0604020202020204" pitchFamily="34" charset="0"/>
              </a:rPr>
              <a:t>Spring Boot provides robust exception management features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700" i="0" u="none" strike="noStrike" cap="none" normalizeH="0" baseline="0" dirty="0">
                <a:ln>
                  <a:noFill/>
                </a:ln>
                <a:solidFill>
                  <a:schemeClr val="bg1"/>
                </a:solidFill>
                <a:effectLst/>
                <a:latin typeface="Arial" panose="020B0604020202020204" pitchFamily="34" charset="0"/>
                <a:cs typeface="Arial" panose="020B0604020202020204" pitchFamily="34" charset="0"/>
              </a:rPr>
              <a:t>Global Exception Handling: Centralized error management using @ControllerAdvice.</a:t>
            </a:r>
          </a:p>
          <a:p>
            <a:pPr marL="0" marR="0" lvl="0" indent="0" algn="just" defTabSz="914400" rtl="0" eaLnBrk="0" fontAlgn="base" latinLnBrk="0" hangingPunct="0">
              <a:lnSpc>
                <a:spcPct val="150000"/>
              </a:lnSpc>
              <a:spcBef>
                <a:spcPct val="0"/>
              </a:spcBef>
              <a:spcAft>
                <a:spcPct val="0"/>
              </a:spcAft>
              <a:buClrTx/>
              <a:buSzTx/>
              <a:tabLst/>
            </a:pPr>
            <a:endParaRPr kumimoji="0" lang="en-US" altLang="en-US" sz="170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700" i="0" u="none" strike="noStrike" cap="none" normalizeH="0" baseline="0" dirty="0">
                <a:ln>
                  <a:noFill/>
                </a:ln>
                <a:solidFill>
                  <a:schemeClr val="bg1"/>
                </a:solidFill>
                <a:effectLst/>
                <a:latin typeface="Arial" panose="020B0604020202020204" pitchFamily="34" charset="0"/>
                <a:cs typeface="Arial" panose="020B0604020202020204" pitchFamily="34" charset="0"/>
              </a:rPr>
              <a:t>Custom Exceptions: Creation of specific exception classes for various error conditions.</a:t>
            </a:r>
          </a:p>
          <a:p>
            <a:pPr marL="0" marR="0" lvl="0" indent="0" algn="just" defTabSz="914400" rtl="0" eaLnBrk="0" fontAlgn="base" latinLnBrk="0" hangingPunct="0">
              <a:lnSpc>
                <a:spcPct val="150000"/>
              </a:lnSpc>
              <a:spcBef>
                <a:spcPct val="0"/>
              </a:spcBef>
              <a:spcAft>
                <a:spcPct val="0"/>
              </a:spcAft>
              <a:buClrTx/>
              <a:buSzTx/>
              <a:tabLst/>
            </a:pPr>
            <a:endParaRPr kumimoji="0" lang="en-US" altLang="en-US" sz="170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700" i="0" u="none" strike="noStrike" cap="none" normalizeH="0" baseline="0" dirty="0">
                <a:ln>
                  <a:noFill/>
                </a:ln>
                <a:solidFill>
                  <a:schemeClr val="bg1"/>
                </a:solidFill>
                <a:effectLst/>
                <a:latin typeface="Arial" panose="020B0604020202020204" pitchFamily="34" charset="0"/>
                <a:cs typeface="Arial" panose="020B0604020202020204" pitchFamily="34" charset="0"/>
              </a:rPr>
              <a:t>Consistent Error Responses: Standardized error messages with an </a:t>
            </a:r>
            <a:r>
              <a:rPr kumimoji="0" lang="en-US" altLang="en-US" sz="170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ApiError</a:t>
            </a:r>
            <a:r>
              <a:rPr kumimoji="0" lang="en-US" altLang="en-US" sz="1700" i="0" u="none" strike="noStrike" cap="none" normalizeH="0" baseline="0" dirty="0">
                <a:ln>
                  <a:noFill/>
                </a:ln>
                <a:solidFill>
                  <a:schemeClr val="bg1"/>
                </a:solidFill>
                <a:effectLst/>
                <a:latin typeface="Arial" panose="020B0604020202020204" pitchFamily="34" charset="0"/>
                <a:cs typeface="Arial" panose="020B0604020202020204" pitchFamily="34" charset="0"/>
              </a:rPr>
              <a:t> class.</a:t>
            </a:r>
          </a:p>
          <a:p>
            <a:pPr marL="0" marR="0" lvl="0" indent="0" algn="just" defTabSz="914400" rtl="0" eaLnBrk="0" fontAlgn="base" latinLnBrk="0" hangingPunct="0">
              <a:lnSpc>
                <a:spcPct val="150000"/>
              </a:lnSpc>
              <a:spcBef>
                <a:spcPct val="0"/>
              </a:spcBef>
              <a:spcAft>
                <a:spcPct val="0"/>
              </a:spcAft>
              <a:buClrTx/>
              <a:buSzTx/>
              <a:tabLst/>
            </a:pPr>
            <a:endParaRPr kumimoji="0" lang="en-US" altLang="en-US" sz="170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700" i="0" u="none" strike="noStrike" cap="none" normalizeH="0" baseline="0" dirty="0">
                <a:ln>
                  <a:noFill/>
                </a:ln>
                <a:solidFill>
                  <a:schemeClr val="bg1"/>
                </a:solidFill>
                <a:effectLst/>
                <a:latin typeface="Arial" panose="020B0604020202020204" pitchFamily="34" charset="0"/>
                <a:cs typeface="Arial" panose="020B0604020202020204" pitchFamily="34" charset="0"/>
              </a:rPr>
              <a:t>Validation Handling: Built-in and custom handling of validation errors.</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170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81972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917</TotalTime>
  <Words>1628</Words>
  <Application>Microsoft Office PowerPoint</Application>
  <PresentationFormat>Widescreen</PresentationFormat>
  <Paragraphs>147</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 Unicode MS</vt:lpstr>
      <vt:lpstr>Calibri</vt:lpstr>
      <vt:lpstr>Calibri Light</vt:lpstr>
      <vt:lpstr>Helvetica</vt:lpstr>
      <vt:lpstr>Neue Machina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Soni</dc:creator>
  <cp:lastModifiedBy>Ragavendran G</cp:lastModifiedBy>
  <cp:revision>45</cp:revision>
  <dcterms:created xsi:type="dcterms:W3CDTF">2023-02-09T10:19:33Z</dcterms:created>
  <dcterms:modified xsi:type="dcterms:W3CDTF">2024-08-27T00:41:54Z</dcterms:modified>
</cp:coreProperties>
</file>